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theme/themeOverride6.xml" ContentType="application/vnd.openxmlformats-officedocument.themeOverr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theme/themeOverride4.xml" ContentType="application/vnd.openxmlformats-officedocument.themeOverr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slides/slide79.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handoutMasterIdLst>
    <p:handoutMasterId r:id="rId82"/>
  </p:handoutMasterIdLst>
  <p:sldIdLst>
    <p:sldId id="260" r:id="rId2"/>
    <p:sldId id="261" r:id="rId3"/>
    <p:sldId id="288" r:id="rId4"/>
    <p:sldId id="352" r:id="rId5"/>
    <p:sldId id="258" r:id="rId6"/>
    <p:sldId id="274" r:id="rId7"/>
    <p:sldId id="275" r:id="rId8"/>
    <p:sldId id="359" r:id="rId9"/>
    <p:sldId id="358" r:id="rId10"/>
    <p:sldId id="434" r:id="rId11"/>
    <p:sldId id="276" r:id="rId12"/>
    <p:sldId id="277" r:id="rId13"/>
    <p:sldId id="353" r:id="rId14"/>
    <p:sldId id="290" r:id="rId15"/>
    <p:sldId id="289" r:id="rId16"/>
    <p:sldId id="317" r:id="rId17"/>
    <p:sldId id="272" r:id="rId18"/>
    <p:sldId id="364" r:id="rId19"/>
    <p:sldId id="365" r:id="rId20"/>
    <p:sldId id="373" r:id="rId21"/>
    <p:sldId id="374" r:id="rId22"/>
    <p:sldId id="375" r:id="rId23"/>
    <p:sldId id="376" r:id="rId24"/>
    <p:sldId id="377" r:id="rId25"/>
    <p:sldId id="378" r:id="rId26"/>
    <p:sldId id="302" r:id="rId27"/>
    <p:sldId id="367" r:id="rId28"/>
    <p:sldId id="368" r:id="rId29"/>
    <p:sldId id="363" r:id="rId30"/>
    <p:sldId id="360" r:id="rId31"/>
    <p:sldId id="362" r:id="rId32"/>
    <p:sldId id="379" r:id="rId33"/>
    <p:sldId id="366" r:id="rId34"/>
    <p:sldId id="380" r:id="rId35"/>
    <p:sldId id="394" r:id="rId36"/>
    <p:sldId id="385" r:id="rId37"/>
    <p:sldId id="387" r:id="rId38"/>
    <p:sldId id="392" r:id="rId39"/>
    <p:sldId id="388" r:id="rId40"/>
    <p:sldId id="389" r:id="rId41"/>
    <p:sldId id="390" r:id="rId42"/>
    <p:sldId id="393" r:id="rId43"/>
    <p:sldId id="391" r:id="rId44"/>
    <p:sldId id="421" r:id="rId45"/>
    <p:sldId id="422" r:id="rId46"/>
    <p:sldId id="423" r:id="rId47"/>
    <p:sldId id="424" r:id="rId48"/>
    <p:sldId id="425" r:id="rId49"/>
    <p:sldId id="426" r:id="rId50"/>
    <p:sldId id="427" r:id="rId51"/>
    <p:sldId id="428" r:id="rId52"/>
    <p:sldId id="431" r:id="rId53"/>
    <p:sldId id="429" r:id="rId54"/>
    <p:sldId id="432" r:id="rId55"/>
    <p:sldId id="430" r:id="rId56"/>
    <p:sldId id="395" r:id="rId57"/>
    <p:sldId id="397" r:id="rId58"/>
    <p:sldId id="398" r:id="rId59"/>
    <p:sldId id="399" r:id="rId60"/>
    <p:sldId id="402" r:id="rId61"/>
    <p:sldId id="406" r:id="rId62"/>
    <p:sldId id="400" r:id="rId63"/>
    <p:sldId id="403" r:id="rId64"/>
    <p:sldId id="404" r:id="rId65"/>
    <p:sldId id="405" r:id="rId66"/>
    <p:sldId id="407" r:id="rId67"/>
    <p:sldId id="408" r:id="rId68"/>
    <p:sldId id="409" r:id="rId69"/>
    <p:sldId id="410" r:id="rId70"/>
    <p:sldId id="411" r:id="rId71"/>
    <p:sldId id="412" r:id="rId72"/>
    <p:sldId id="414" r:id="rId73"/>
    <p:sldId id="413" r:id="rId74"/>
    <p:sldId id="416" r:id="rId75"/>
    <p:sldId id="415" r:id="rId76"/>
    <p:sldId id="418" r:id="rId77"/>
    <p:sldId id="420" r:id="rId78"/>
    <p:sldId id="419" r:id="rId79"/>
    <p:sldId id="346"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333" autoAdjust="0"/>
  </p:normalViewPr>
  <p:slideViewPr>
    <p:cSldViewPr>
      <p:cViewPr varScale="1">
        <p:scale>
          <a:sx n="73" d="100"/>
          <a:sy n="73" d="100"/>
        </p:scale>
        <p:origin x="-128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diagrams/_rels/data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126.jpeg"/><Relationship Id="rId6" Type="http://schemas.openxmlformats.org/officeDocument/2006/relationships/image" Target="../media/image30.jpeg"/><Relationship Id="rId5" Type="http://schemas.openxmlformats.org/officeDocument/2006/relationships/image" Target="../media/image128.jpeg"/><Relationship Id="rId4" Type="http://schemas.openxmlformats.org/officeDocument/2006/relationships/image" Target="../media/image127.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71BE99-44EE-4ACD-9E86-A7AE7C9D16CB}" type="doc">
      <dgm:prSet loTypeId="urn:microsoft.com/office/officeart/2005/8/layout/chart3" loCatId="cycle" qsTypeId="urn:microsoft.com/office/officeart/2005/8/quickstyle/simple3" qsCatId="simple" csTypeId="urn:microsoft.com/office/officeart/2005/8/colors/colorful1#1" csCatId="colorful" phldr="1"/>
      <dgm:spPr/>
    </dgm:pt>
    <dgm:pt modelId="{B52282BD-31FC-4A0F-B0A0-0413896B3E28}">
      <dgm:prSet phldrT="[Text]" custT="1"/>
      <dgm:spPr/>
      <dgm:t>
        <a:bodyPr/>
        <a:lstStyle/>
        <a:p>
          <a:r>
            <a:rPr lang="en-US" sz="1400" b="1" dirty="0"/>
            <a:t> Enterprise Management Information System (EMIS) &amp; e-Governance</a:t>
          </a:r>
        </a:p>
      </dgm:t>
    </dgm:pt>
    <dgm:pt modelId="{E2AA3DFC-2C56-442E-B0E1-83765F52DCEA}" type="parTrans" cxnId="{8CE05CDC-662E-4ABA-BD5B-44F656D667AA}">
      <dgm:prSet/>
      <dgm:spPr/>
      <dgm:t>
        <a:bodyPr/>
        <a:lstStyle/>
        <a:p>
          <a:endParaRPr lang="en-US" sz="1400" b="1"/>
        </a:p>
      </dgm:t>
    </dgm:pt>
    <dgm:pt modelId="{80B7DFC5-5824-4134-B8B5-6FE90C748C95}" type="sibTrans" cxnId="{8CE05CDC-662E-4ABA-BD5B-44F656D667AA}">
      <dgm:prSet/>
      <dgm:spPr/>
      <dgm:t>
        <a:bodyPr/>
        <a:lstStyle/>
        <a:p>
          <a:endParaRPr lang="en-US" sz="1400" b="1"/>
        </a:p>
      </dgm:t>
    </dgm:pt>
    <dgm:pt modelId="{50851095-8807-4BE8-9157-306B0970C27F}">
      <dgm:prSet phldrT="[Text]" custT="1"/>
      <dgm:spPr/>
      <dgm:t>
        <a:bodyPr/>
        <a:lstStyle/>
        <a:p>
          <a:r>
            <a:rPr lang="en-US" sz="1400" b="1" dirty="0"/>
            <a:t>Canal Automation &amp; Smart Irrigation System with Crop Water Requirement</a:t>
          </a:r>
        </a:p>
      </dgm:t>
    </dgm:pt>
    <dgm:pt modelId="{D43AA14D-2A14-4CDD-AC36-62C7C9D9D7E5}" type="parTrans" cxnId="{C247047E-4F53-4E7B-8D38-444F89786592}">
      <dgm:prSet/>
      <dgm:spPr/>
      <dgm:t>
        <a:bodyPr/>
        <a:lstStyle/>
        <a:p>
          <a:endParaRPr lang="en-US" sz="1400" b="1"/>
        </a:p>
      </dgm:t>
    </dgm:pt>
    <dgm:pt modelId="{EC8070D2-5969-4BC7-8ADF-C28B139497B9}" type="sibTrans" cxnId="{C247047E-4F53-4E7B-8D38-444F89786592}">
      <dgm:prSet/>
      <dgm:spPr/>
      <dgm:t>
        <a:bodyPr/>
        <a:lstStyle/>
        <a:p>
          <a:endParaRPr lang="en-US" sz="1400" b="1"/>
        </a:p>
      </dgm:t>
    </dgm:pt>
    <dgm:pt modelId="{1E489486-7355-4B4E-A007-057B706AAB50}">
      <dgm:prSet phldrT="[Text]" custT="1"/>
      <dgm:spPr/>
      <dgm:t>
        <a:bodyPr/>
        <a:lstStyle/>
        <a:p>
          <a:r>
            <a:rPr lang="en-US" sz="1400" b="1" dirty="0"/>
            <a:t>Real Time Flood Forecasting &amp; Flood Management System</a:t>
          </a:r>
        </a:p>
      </dgm:t>
    </dgm:pt>
    <dgm:pt modelId="{F5C9BAA2-E0AB-4DF3-AD7D-19D95D7B35F3}" type="parTrans" cxnId="{FCB4BA80-9C16-446C-AD91-D0BA7B46D7B0}">
      <dgm:prSet/>
      <dgm:spPr/>
      <dgm:t>
        <a:bodyPr/>
        <a:lstStyle/>
        <a:p>
          <a:endParaRPr lang="en-US" sz="1400" b="1"/>
        </a:p>
      </dgm:t>
    </dgm:pt>
    <dgm:pt modelId="{FDAB5284-A51C-48CB-988F-028A75ABAF2F}" type="sibTrans" cxnId="{FCB4BA80-9C16-446C-AD91-D0BA7B46D7B0}">
      <dgm:prSet/>
      <dgm:spPr/>
      <dgm:t>
        <a:bodyPr/>
        <a:lstStyle/>
        <a:p>
          <a:endParaRPr lang="en-US" sz="1400" b="1"/>
        </a:p>
      </dgm:t>
    </dgm:pt>
    <dgm:pt modelId="{CCA271EA-D072-4663-8217-0267DD0AAAAB}">
      <dgm:prSet phldrT="[Text]" custT="1"/>
      <dgm:spPr/>
      <dgm:t>
        <a:bodyPr/>
        <a:lstStyle/>
        <a:p>
          <a:r>
            <a:rPr lang="en-US" sz="1400" b="1" dirty="0"/>
            <a:t>Hydro Meteorological Information System</a:t>
          </a:r>
        </a:p>
      </dgm:t>
    </dgm:pt>
    <dgm:pt modelId="{D387E783-4EA2-4296-95DF-B9421480CF30}" type="parTrans" cxnId="{1FA67B57-3C57-4E67-BC35-092B2720CA80}">
      <dgm:prSet/>
      <dgm:spPr/>
      <dgm:t>
        <a:bodyPr/>
        <a:lstStyle/>
        <a:p>
          <a:endParaRPr lang="en-US"/>
        </a:p>
      </dgm:t>
    </dgm:pt>
    <dgm:pt modelId="{616BC3EF-DACD-4A1F-97CB-FE19F3640B84}" type="sibTrans" cxnId="{1FA67B57-3C57-4E67-BC35-092B2720CA80}">
      <dgm:prSet/>
      <dgm:spPr/>
      <dgm:t>
        <a:bodyPr/>
        <a:lstStyle/>
        <a:p>
          <a:endParaRPr lang="en-US"/>
        </a:p>
      </dgm:t>
    </dgm:pt>
    <dgm:pt modelId="{0C67EE44-B571-4877-923A-2C37CF726DA7}">
      <dgm:prSet phldrT="[Text]" custT="1"/>
      <dgm:spPr/>
      <dgm:t>
        <a:bodyPr/>
        <a:lstStyle/>
        <a:p>
          <a:r>
            <a:rPr lang="en-US" sz="1400" b="1" dirty="0"/>
            <a:t>Geographical Information System (GIS)  </a:t>
          </a:r>
        </a:p>
      </dgm:t>
    </dgm:pt>
    <dgm:pt modelId="{964FAAB6-E2CB-49DF-96AA-BB78493F7420}" type="parTrans" cxnId="{9E1EADD0-425D-4E41-B2C5-59FE9AA128AE}">
      <dgm:prSet/>
      <dgm:spPr/>
      <dgm:t>
        <a:bodyPr/>
        <a:lstStyle/>
        <a:p>
          <a:endParaRPr lang="en-US"/>
        </a:p>
      </dgm:t>
    </dgm:pt>
    <dgm:pt modelId="{61F739AF-9A91-4494-B5BF-92B4149F2807}" type="sibTrans" cxnId="{9E1EADD0-425D-4E41-B2C5-59FE9AA128AE}">
      <dgm:prSet/>
      <dgm:spPr/>
      <dgm:t>
        <a:bodyPr/>
        <a:lstStyle/>
        <a:p>
          <a:endParaRPr lang="en-US"/>
        </a:p>
      </dgm:t>
    </dgm:pt>
    <dgm:pt modelId="{AD6242E9-21EE-4CB7-B103-75A5D1A4AA13}">
      <dgm:prSet phldrT="[Text]" custT="1"/>
      <dgm:spPr/>
      <dgm:t>
        <a:bodyPr/>
        <a:lstStyle/>
        <a:p>
          <a:r>
            <a:rPr lang="en-US" sz="1400" b="1" dirty="0"/>
            <a:t>Value Added Application ( Web site, Smart Phone Application, SMS Based system)</a:t>
          </a:r>
        </a:p>
      </dgm:t>
    </dgm:pt>
    <dgm:pt modelId="{D4A403BF-0700-4390-B6DA-5D42571919E1}" type="sibTrans" cxnId="{ED91D4D4-27DA-464D-BAF0-D5DC479F8FCF}">
      <dgm:prSet/>
      <dgm:spPr/>
      <dgm:t>
        <a:bodyPr/>
        <a:lstStyle/>
        <a:p>
          <a:endParaRPr lang="en-US"/>
        </a:p>
      </dgm:t>
    </dgm:pt>
    <dgm:pt modelId="{B427C79A-D858-4FD6-9094-1F66B4585B39}" type="parTrans" cxnId="{ED91D4D4-27DA-464D-BAF0-D5DC479F8FCF}">
      <dgm:prSet/>
      <dgm:spPr/>
      <dgm:t>
        <a:bodyPr/>
        <a:lstStyle/>
        <a:p>
          <a:endParaRPr lang="en-US"/>
        </a:p>
      </dgm:t>
    </dgm:pt>
    <dgm:pt modelId="{D6319A04-60F3-4E61-B2BC-41ECF4E8B12C}">
      <dgm:prSet phldrT="[Text]" custT="1"/>
      <dgm:spPr/>
      <dgm:t>
        <a:bodyPr/>
        <a:lstStyle/>
        <a:p>
          <a:r>
            <a:rPr lang="en-US" sz="1400" b="1" dirty="0"/>
            <a:t>Smart City Water Supply Management</a:t>
          </a:r>
        </a:p>
      </dgm:t>
    </dgm:pt>
    <dgm:pt modelId="{8E14BF3B-E866-4D0D-94B3-72ABD5884F73}" type="parTrans" cxnId="{23316C3C-75BF-41D7-A7C8-178612C5433D}">
      <dgm:prSet/>
      <dgm:spPr/>
      <dgm:t>
        <a:bodyPr/>
        <a:lstStyle/>
        <a:p>
          <a:endParaRPr lang="en-US"/>
        </a:p>
      </dgm:t>
    </dgm:pt>
    <dgm:pt modelId="{36338448-6249-4AB6-9B3A-16E10A5D0EC8}" type="sibTrans" cxnId="{23316C3C-75BF-41D7-A7C8-178612C5433D}">
      <dgm:prSet/>
      <dgm:spPr/>
      <dgm:t>
        <a:bodyPr/>
        <a:lstStyle/>
        <a:p>
          <a:endParaRPr lang="en-US"/>
        </a:p>
      </dgm:t>
    </dgm:pt>
    <dgm:pt modelId="{FC93A9C8-8F03-4A7C-BE14-9AA89DF6EE8A}" type="pres">
      <dgm:prSet presAssocID="{1271BE99-44EE-4ACD-9E86-A7AE7C9D16CB}" presName="compositeShape" presStyleCnt="0">
        <dgm:presLayoutVars>
          <dgm:chMax val="7"/>
          <dgm:dir/>
          <dgm:resizeHandles val="exact"/>
        </dgm:presLayoutVars>
      </dgm:prSet>
      <dgm:spPr/>
    </dgm:pt>
    <dgm:pt modelId="{AAF450B4-5D69-4276-9209-2B283D0B5427}" type="pres">
      <dgm:prSet presAssocID="{1271BE99-44EE-4ACD-9E86-A7AE7C9D16CB}" presName="wedge1" presStyleLbl="node1" presStyleIdx="0" presStyleCnt="7" custScaleX="106150" custScaleY="94981" custLinFactNeighborX="-88"/>
      <dgm:spPr/>
      <dgm:t>
        <a:bodyPr/>
        <a:lstStyle/>
        <a:p>
          <a:endParaRPr lang="en-US"/>
        </a:p>
      </dgm:t>
    </dgm:pt>
    <dgm:pt modelId="{9D525CCD-B88E-4597-AFC3-5DE5B02D7B7B}" type="pres">
      <dgm:prSet presAssocID="{1271BE99-44EE-4ACD-9E86-A7AE7C9D16CB}" presName="wedge1Tx" presStyleLbl="node1" presStyleIdx="0" presStyleCnt="7">
        <dgm:presLayoutVars>
          <dgm:chMax val="0"/>
          <dgm:chPref val="0"/>
          <dgm:bulletEnabled val="1"/>
        </dgm:presLayoutVars>
      </dgm:prSet>
      <dgm:spPr/>
      <dgm:t>
        <a:bodyPr/>
        <a:lstStyle/>
        <a:p>
          <a:endParaRPr lang="en-US"/>
        </a:p>
      </dgm:t>
    </dgm:pt>
    <dgm:pt modelId="{6A93FC1C-3F80-405A-9792-45974C984AFF}" type="pres">
      <dgm:prSet presAssocID="{1271BE99-44EE-4ACD-9E86-A7AE7C9D16CB}" presName="wedge2" presStyleLbl="node1" presStyleIdx="1" presStyleCnt="7" custScaleX="123777" custScaleY="103993" custLinFactNeighborX="-88"/>
      <dgm:spPr/>
      <dgm:t>
        <a:bodyPr/>
        <a:lstStyle/>
        <a:p>
          <a:endParaRPr lang="en-US"/>
        </a:p>
      </dgm:t>
    </dgm:pt>
    <dgm:pt modelId="{C45D21E7-AACC-4586-88A7-8DB80285686C}" type="pres">
      <dgm:prSet presAssocID="{1271BE99-44EE-4ACD-9E86-A7AE7C9D16CB}" presName="wedge2Tx" presStyleLbl="node1" presStyleIdx="1" presStyleCnt="7">
        <dgm:presLayoutVars>
          <dgm:chMax val="0"/>
          <dgm:chPref val="0"/>
          <dgm:bulletEnabled val="1"/>
        </dgm:presLayoutVars>
      </dgm:prSet>
      <dgm:spPr/>
      <dgm:t>
        <a:bodyPr/>
        <a:lstStyle/>
        <a:p>
          <a:endParaRPr lang="en-US"/>
        </a:p>
      </dgm:t>
    </dgm:pt>
    <dgm:pt modelId="{ECF6CA0E-287A-4E85-990E-A5EE52296441}" type="pres">
      <dgm:prSet presAssocID="{1271BE99-44EE-4ACD-9E86-A7AE7C9D16CB}" presName="wedge3" presStyleLbl="node1" presStyleIdx="2" presStyleCnt="7" custScaleX="123601" custScaleY="107096"/>
      <dgm:spPr/>
      <dgm:t>
        <a:bodyPr/>
        <a:lstStyle/>
        <a:p>
          <a:endParaRPr lang="en-US"/>
        </a:p>
      </dgm:t>
    </dgm:pt>
    <dgm:pt modelId="{BF097088-7300-4D3F-A509-FCEE231F96BF}" type="pres">
      <dgm:prSet presAssocID="{1271BE99-44EE-4ACD-9E86-A7AE7C9D16CB}" presName="wedge3Tx" presStyleLbl="node1" presStyleIdx="2" presStyleCnt="7">
        <dgm:presLayoutVars>
          <dgm:chMax val="0"/>
          <dgm:chPref val="0"/>
          <dgm:bulletEnabled val="1"/>
        </dgm:presLayoutVars>
      </dgm:prSet>
      <dgm:spPr/>
      <dgm:t>
        <a:bodyPr/>
        <a:lstStyle/>
        <a:p>
          <a:endParaRPr lang="en-US"/>
        </a:p>
      </dgm:t>
    </dgm:pt>
    <dgm:pt modelId="{9BA65C8F-5F34-480F-89DB-85356A469C77}" type="pres">
      <dgm:prSet presAssocID="{1271BE99-44EE-4ACD-9E86-A7AE7C9D16CB}" presName="wedge4" presStyleLbl="node1" presStyleIdx="3" presStyleCnt="7" custScaleX="116787" custScaleY="118819" custLinFactNeighborX="-245" custLinFactNeighborY="-3436"/>
      <dgm:spPr/>
      <dgm:t>
        <a:bodyPr/>
        <a:lstStyle/>
        <a:p>
          <a:endParaRPr lang="en-US"/>
        </a:p>
      </dgm:t>
    </dgm:pt>
    <dgm:pt modelId="{3FFEC391-6A63-4127-92C3-B1891F77EA94}" type="pres">
      <dgm:prSet presAssocID="{1271BE99-44EE-4ACD-9E86-A7AE7C9D16CB}" presName="wedge4Tx" presStyleLbl="node1" presStyleIdx="3" presStyleCnt="7">
        <dgm:presLayoutVars>
          <dgm:chMax val="0"/>
          <dgm:chPref val="0"/>
          <dgm:bulletEnabled val="1"/>
        </dgm:presLayoutVars>
      </dgm:prSet>
      <dgm:spPr/>
      <dgm:t>
        <a:bodyPr/>
        <a:lstStyle/>
        <a:p>
          <a:endParaRPr lang="en-US"/>
        </a:p>
      </dgm:t>
    </dgm:pt>
    <dgm:pt modelId="{EB557099-5490-4E30-BDD4-CF56534EB826}" type="pres">
      <dgm:prSet presAssocID="{1271BE99-44EE-4ACD-9E86-A7AE7C9D16CB}" presName="wedge5" presStyleLbl="node1" presStyleIdx="4" presStyleCnt="7" custScaleX="129359" custScaleY="106393" custLinFactNeighborX="-245" custLinFactNeighborY="1807"/>
      <dgm:spPr/>
      <dgm:t>
        <a:bodyPr/>
        <a:lstStyle/>
        <a:p>
          <a:endParaRPr lang="en-US"/>
        </a:p>
      </dgm:t>
    </dgm:pt>
    <dgm:pt modelId="{1439F173-48AA-4D5A-AFE9-F9105A8CA986}" type="pres">
      <dgm:prSet presAssocID="{1271BE99-44EE-4ACD-9E86-A7AE7C9D16CB}" presName="wedge5Tx" presStyleLbl="node1" presStyleIdx="4" presStyleCnt="7">
        <dgm:presLayoutVars>
          <dgm:chMax val="0"/>
          <dgm:chPref val="0"/>
          <dgm:bulletEnabled val="1"/>
        </dgm:presLayoutVars>
      </dgm:prSet>
      <dgm:spPr/>
      <dgm:t>
        <a:bodyPr/>
        <a:lstStyle/>
        <a:p>
          <a:endParaRPr lang="en-US"/>
        </a:p>
      </dgm:t>
    </dgm:pt>
    <dgm:pt modelId="{FBB21FEB-8AAC-4325-9BBA-195905920179}" type="pres">
      <dgm:prSet presAssocID="{1271BE99-44EE-4ACD-9E86-A7AE7C9D16CB}" presName="wedge6" presStyleLbl="node1" presStyleIdx="5" presStyleCnt="7" custScaleX="128421" custScaleY="110142"/>
      <dgm:spPr/>
      <dgm:t>
        <a:bodyPr/>
        <a:lstStyle/>
        <a:p>
          <a:endParaRPr lang="en-US"/>
        </a:p>
      </dgm:t>
    </dgm:pt>
    <dgm:pt modelId="{AAD239F9-67D9-438E-82CD-EBF4099DF295}" type="pres">
      <dgm:prSet presAssocID="{1271BE99-44EE-4ACD-9E86-A7AE7C9D16CB}" presName="wedge6Tx" presStyleLbl="node1" presStyleIdx="5" presStyleCnt="7">
        <dgm:presLayoutVars>
          <dgm:chMax val="0"/>
          <dgm:chPref val="0"/>
          <dgm:bulletEnabled val="1"/>
        </dgm:presLayoutVars>
      </dgm:prSet>
      <dgm:spPr/>
      <dgm:t>
        <a:bodyPr/>
        <a:lstStyle/>
        <a:p>
          <a:endParaRPr lang="en-US"/>
        </a:p>
      </dgm:t>
    </dgm:pt>
    <dgm:pt modelId="{C75AC19F-C459-4609-BC4D-DD992F724338}" type="pres">
      <dgm:prSet presAssocID="{1271BE99-44EE-4ACD-9E86-A7AE7C9D16CB}" presName="wedge7" presStyleLbl="node1" presStyleIdx="6" presStyleCnt="7" custScaleX="124762" custScaleY="99784" custLinFactNeighborX="-245" custLinFactNeighborY="-3436"/>
      <dgm:spPr/>
      <dgm:t>
        <a:bodyPr/>
        <a:lstStyle/>
        <a:p>
          <a:endParaRPr lang="en-US"/>
        </a:p>
      </dgm:t>
    </dgm:pt>
    <dgm:pt modelId="{5DCDE2D8-CF2E-4ADE-8072-E93EFD400754}" type="pres">
      <dgm:prSet presAssocID="{1271BE99-44EE-4ACD-9E86-A7AE7C9D16CB}" presName="wedge7Tx" presStyleLbl="node1" presStyleIdx="6" presStyleCnt="7">
        <dgm:presLayoutVars>
          <dgm:chMax val="0"/>
          <dgm:chPref val="0"/>
          <dgm:bulletEnabled val="1"/>
        </dgm:presLayoutVars>
      </dgm:prSet>
      <dgm:spPr/>
      <dgm:t>
        <a:bodyPr/>
        <a:lstStyle/>
        <a:p>
          <a:endParaRPr lang="en-US"/>
        </a:p>
      </dgm:t>
    </dgm:pt>
  </dgm:ptLst>
  <dgm:cxnLst>
    <dgm:cxn modelId="{ED91D4D4-27DA-464D-BAF0-D5DC479F8FCF}" srcId="{1271BE99-44EE-4ACD-9E86-A7AE7C9D16CB}" destId="{AD6242E9-21EE-4CB7-B103-75A5D1A4AA13}" srcOrd="4" destOrd="0" parTransId="{B427C79A-D858-4FD6-9094-1F66B4585B39}" sibTransId="{D4A403BF-0700-4390-B6DA-5D42571919E1}"/>
    <dgm:cxn modelId="{672C8504-A16A-4AAE-9BA7-7A6BB04762CE}" type="presOf" srcId="{D6319A04-60F3-4E61-B2BC-41ECF4E8B12C}" destId="{3FFEC391-6A63-4127-92C3-B1891F77EA94}" srcOrd="1" destOrd="0" presId="urn:microsoft.com/office/officeart/2005/8/layout/chart3"/>
    <dgm:cxn modelId="{1FA67B57-3C57-4E67-BC35-092B2720CA80}" srcId="{1271BE99-44EE-4ACD-9E86-A7AE7C9D16CB}" destId="{CCA271EA-D072-4663-8217-0267DD0AAAAB}" srcOrd="0" destOrd="0" parTransId="{D387E783-4EA2-4296-95DF-B9421480CF30}" sibTransId="{616BC3EF-DACD-4A1F-97CB-FE19F3640B84}"/>
    <dgm:cxn modelId="{9E1EADD0-425D-4E41-B2C5-59FE9AA128AE}" srcId="{1271BE99-44EE-4ACD-9E86-A7AE7C9D16CB}" destId="{0C67EE44-B571-4877-923A-2C37CF726DA7}" srcOrd="6" destOrd="0" parTransId="{964FAAB6-E2CB-49DF-96AA-BB78493F7420}" sibTransId="{61F739AF-9A91-4494-B5BF-92B4149F2807}"/>
    <dgm:cxn modelId="{0AEADD69-ED52-45A5-A6DD-A1276E637C05}" type="presOf" srcId="{0C67EE44-B571-4877-923A-2C37CF726DA7}" destId="{5DCDE2D8-CF2E-4ADE-8072-E93EFD400754}" srcOrd="1" destOrd="0" presId="urn:microsoft.com/office/officeart/2005/8/layout/chart3"/>
    <dgm:cxn modelId="{6B277B60-BC14-45A6-85B5-8C2F1EFC78CE}" type="presOf" srcId="{50851095-8807-4BE8-9157-306B0970C27F}" destId="{BF097088-7300-4D3F-A509-FCEE231F96BF}" srcOrd="1" destOrd="0" presId="urn:microsoft.com/office/officeart/2005/8/layout/chart3"/>
    <dgm:cxn modelId="{C7CC65DE-A6ED-490D-851C-D7624CEC0E77}" type="presOf" srcId="{B52282BD-31FC-4A0F-B0A0-0413896B3E28}" destId="{AAD239F9-67D9-438E-82CD-EBF4099DF295}" srcOrd="1" destOrd="0" presId="urn:microsoft.com/office/officeart/2005/8/layout/chart3"/>
    <dgm:cxn modelId="{E0AF20FF-11E8-4E8E-99ED-94A79DE52E55}" type="presOf" srcId="{B52282BD-31FC-4A0F-B0A0-0413896B3E28}" destId="{FBB21FEB-8AAC-4325-9BBA-195905920179}" srcOrd="0" destOrd="0" presId="urn:microsoft.com/office/officeart/2005/8/layout/chart3"/>
    <dgm:cxn modelId="{5F37BC85-DEF0-46CA-A897-675EEEE66C04}" type="presOf" srcId="{CCA271EA-D072-4663-8217-0267DD0AAAAB}" destId="{9D525CCD-B88E-4597-AFC3-5DE5B02D7B7B}" srcOrd="1" destOrd="0" presId="urn:microsoft.com/office/officeart/2005/8/layout/chart3"/>
    <dgm:cxn modelId="{5FDEC35D-1F9F-4A80-9C8A-CD1103B713AB}" type="presOf" srcId="{1E489486-7355-4B4E-A007-057B706AAB50}" destId="{C45D21E7-AACC-4586-88A7-8DB80285686C}" srcOrd="1" destOrd="0" presId="urn:microsoft.com/office/officeart/2005/8/layout/chart3"/>
    <dgm:cxn modelId="{6FC0EE72-4146-4F04-9DA6-FAEDC8D80E4E}" type="presOf" srcId="{D6319A04-60F3-4E61-B2BC-41ECF4E8B12C}" destId="{9BA65C8F-5F34-480F-89DB-85356A469C77}" srcOrd="0" destOrd="0" presId="urn:microsoft.com/office/officeart/2005/8/layout/chart3"/>
    <dgm:cxn modelId="{0D9D1B28-4506-4CB7-AA19-66D491FC8ECC}" type="presOf" srcId="{AD6242E9-21EE-4CB7-B103-75A5D1A4AA13}" destId="{EB557099-5490-4E30-BDD4-CF56534EB826}" srcOrd="0" destOrd="0" presId="urn:microsoft.com/office/officeart/2005/8/layout/chart3"/>
    <dgm:cxn modelId="{15D1621F-338B-47EB-A812-6118BE759143}" type="presOf" srcId="{AD6242E9-21EE-4CB7-B103-75A5D1A4AA13}" destId="{1439F173-48AA-4D5A-AFE9-F9105A8CA986}" srcOrd="1" destOrd="0" presId="urn:microsoft.com/office/officeart/2005/8/layout/chart3"/>
    <dgm:cxn modelId="{4C8CB962-A2FC-4784-AA59-C8864A758D55}" type="presOf" srcId="{0C67EE44-B571-4877-923A-2C37CF726DA7}" destId="{C75AC19F-C459-4609-BC4D-DD992F724338}" srcOrd="0" destOrd="0" presId="urn:microsoft.com/office/officeart/2005/8/layout/chart3"/>
    <dgm:cxn modelId="{B5704DA6-3488-4D85-B1DB-921AF85044C3}" type="presOf" srcId="{1271BE99-44EE-4ACD-9E86-A7AE7C9D16CB}" destId="{FC93A9C8-8F03-4A7C-BE14-9AA89DF6EE8A}" srcOrd="0" destOrd="0" presId="urn:microsoft.com/office/officeart/2005/8/layout/chart3"/>
    <dgm:cxn modelId="{8CE05CDC-662E-4ABA-BD5B-44F656D667AA}" srcId="{1271BE99-44EE-4ACD-9E86-A7AE7C9D16CB}" destId="{B52282BD-31FC-4A0F-B0A0-0413896B3E28}" srcOrd="5" destOrd="0" parTransId="{E2AA3DFC-2C56-442E-B0E1-83765F52DCEA}" sibTransId="{80B7DFC5-5824-4134-B8B5-6FE90C748C95}"/>
    <dgm:cxn modelId="{2744CC27-6A76-4F6F-8CFA-FD7366CA4760}" type="presOf" srcId="{CCA271EA-D072-4663-8217-0267DD0AAAAB}" destId="{AAF450B4-5D69-4276-9209-2B283D0B5427}" srcOrd="0" destOrd="0" presId="urn:microsoft.com/office/officeart/2005/8/layout/chart3"/>
    <dgm:cxn modelId="{FCB4BA80-9C16-446C-AD91-D0BA7B46D7B0}" srcId="{1271BE99-44EE-4ACD-9E86-A7AE7C9D16CB}" destId="{1E489486-7355-4B4E-A007-057B706AAB50}" srcOrd="1" destOrd="0" parTransId="{F5C9BAA2-E0AB-4DF3-AD7D-19D95D7B35F3}" sibTransId="{FDAB5284-A51C-48CB-988F-028A75ABAF2F}"/>
    <dgm:cxn modelId="{8E8D24C5-4436-40AB-828B-C1BD823F781F}" type="presOf" srcId="{1E489486-7355-4B4E-A007-057B706AAB50}" destId="{6A93FC1C-3F80-405A-9792-45974C984AFF}" srcOrd="0" destOrd="0" presId="urn:microsoft.com/office/officeart/2005/8/layout/chart3"/>
    <dgm:cxn modelId="{C247047E-4F53-4E7B-8D38-444F89786592}" srcId="{1271BE99-44EE-4ACD-9E86-A7AE7C9D16CB}" destId="{50851095-8807-4BE8-9157-306B0970C27F}" srcOrd="2" destOrd="0" parTransId="{D43AA14D-2A14-4CDD-AC36-62C7C9D9D7E5}" sibTransId="{EC8070D2-5969-4BC7-8ADF-C28B139497B9}"/>
    <dgm:cxn modelId="{B467D591-2C3A-43A7-8C42-0240D9A38A31}" type="presOf" srcId="{50851095-8807-4BE8-9157-306B0970C27F}" destId="{ECF6CA0E-287A-4E85-990E-A5EE52296441}" srcOrd="0" destOrd="0" presId="urn:microsoft.com/office/officeart/2005/8/layout/chart3"/>
    <dgm:cxn modelId="{23316C3C-75BF-41D7-A7C8-178612C5433D}" srcId="{1271BE99-44EE-4ACD-9E86-A7AE7C9D16CB}" destId="{D6319A04-60F3-4E61-B2BC-41ECF4E8B12C}" srcOrd="3" destOrd="0" parTransId="{8E14BF3B-E866-4D0D-94B3-72ABD5884F73}" sibTransId="{36338448-6249-4AB6-9B3A-16E10A5D0EC8}"/>
    <dgm:cxn modelId="{AD9BD450-3E1A-4047-8728-23FA453613BA}" type="presParOf" srcId="{FC93A9C8-8F03-4A7C-BE14-9AA89DF6EE8A}" destId="{AAF450B4-5D69-4276-9209-2B283D0B5427}" srcOrd="0" destOrd="0" presId="urn:microsoft.com/office/officeart/2005/8/layout/chart3"/>
    <dgm:cxn modelId="{1B0FA4B0-B977-474D-827E-8D980EB87AB0}" type="presParOf" srcId="{FC93A9C8-8F03-4A7C-BE14-9AA89DF6EE8A}" destId="{9D525CCD-B88E-4597-AFC3-5DE5B02D7B7B}" srcOrd="1" destOrd="0" presId="urn:microsoft.com/office/officeart/2005/8/layout/chart3"/>
    <dgm:cxn modelId="{B6ADCB61-1318-4E40-A183-4F4185C01BDC}" type="presParOf" srcId="{FC93A9C8-8F03-4A7C-BE14-9AA89DF6EE8A}" destId="{6A93FC1C-3F80-405A-9792-45974C984AFF}" srcOrd="2" destOrd="0" presId="urn:microsoft.com/office/officeart/2005/8/layout/chart3"/>
    <dgm:cxn modelId="{5D23DCB2-94BF-49C3-B9B6-B77F444A2BFC}" type="presParOf" srcId="{FC93A9C8-8F03-4A7C-BE14-9AA89DF6EE8A}" destId="{C45D21E7-AACC-4586-88A7-8DB80285686C}" srcOrd="3" destOrd="0" presId="urn:microsoft.com/office/officeart/2005/8/layout/chart3"/>
    <dgm:cxn modelId="{3C72930E-1814-4101-BA66-4C03BB7C4BB9}" type="presParOf" srcId="{FC93A9C8-8F03-4A7C-BE14-9AA89DF6EE8A}" destId="{ECF6CA0E-287A-4E85-990E-A5EE52296441}" srcOrd="4" destOrd="0" presId="urn:microsoft.com/office/officeart/2005/8/layout/chart3"/>
    <dgm:cxn modelId="{2266A0F7-0419-4770-BC41-DF66ACAE5D5E}" type="presParOf" srcId="{FC93A9C8-8F03-4A7C-BE14-9AA89DF6EE8A}" destId="{BF097088-7300-4D3F-A509-FCEE231F96BF}" srcOrd="5" destOrd="0" presId="urn:microsoft.com/office/officeart/2005/8/layout/chart3"/>
    <dgm:cxn modelId="{7238B945-ADD1-4015-9ADC-CF14E8CF1939}" type="presParOf" srcId="{FC93A9C8-8F03-4A7C-BE14-9AA89DF6EE8A}" destId="{9BA65C8F-5F34-480F-89DB-85356A469C77}" srcOrd="6" destOrd="0" presId="urn:microsoft.com/office/officeart/2005/8/layout/chart3"/>
    <dgm:cxn modelId="{C57044BE-F33D-4063-B209-4634E1D72516}" type="presParOf" srcId="{FC93A9C8-8F03-4A7C-BE14-9AA89DF6EE8A}" destId="{3FFEC391-6A63-4127-92C3-B1891F77EA94}" srcOrd="7" destOrd="0" presId="urn:microsoft.com/office/officeart/2005/8/layout/chart3"/>
    <dgm:cxn modelId="{2CE80382-08B3-4CA0-8883-1F2735D7E811}" type="presParOf" srcId="{FC93A9C8-8F03-4A7C-BE14-9AA89DF6EE8A}" destId="{EB557099-5490-4E30-BDD4-CF56534EB826}" srcOrd="8" destOrd="0" presId="urn:microsoft.com/office/officeart/2005/8/layout/chart3"/>
    <dgm:cxn modelId="{61836C11-A96C-492B-B34B-8E6B3B14A3C2}" type="presParOf" srcId="{FC93A9C8-8F03-4A7C-BE14-9AA89DF6EE8A}" destId="{1439F173-48AA-4D5A-AFE9-F9105A8CA986}" srcOrd="9" destOrd="0" presId="urn:microsoft.com/office/officeart/2005/8/layout/chart3"/>
    <dgm:cxn modelId="{E1110957-3723-46D7-B45C-832BD4D7981D}" type="presParOf" srcId="{FC93A9C8-8F03-4A7C-BE14-9AA89DF6EE8A}" destId="{FBB21FEB-8AAC-4325-9BBA-195905920179}" srcOrd="10" destOrd="0" presId="urn:microsoft.com/office/officeart/2005/8/layout/chart3"/>
    <dgm:cxn modelId="{CBBF881E-0AFA-4C0D-B6EA-F99BD57074B0}" type="presParOf" srcId="{FC93A9C8-8F03-4A7C-BE14-9AA89DF6EE8A}" destId="{AAD239F9-67D9-438E-82CD-EBF4099DF295}" srcOrd="11" destOrd="0" presId="urn:microsoft.com/office/officeart/2005/8/layout/chart3"/>
    <dgm:cxn modelId="{D63E3677-DAB4-4010-8D0F-E418578F3D6D}" type="presParOf" srcId="{FC93A9C8-8F03-4A7C-BE14-9AA89DF6EE8A}" destId="{C75AC19F-C459-4609-BC4D-DD992F724338}" srcOrd="12" destOrd="0" presId="urn:microsoft.com/office/officeart/2005/8/layout/chart3"/>
    <dgm:cxn modelId="{864FB412-9306-450D-9317-5CF8AB4F6B24}" type="presParOf" srcId="{FC93A9C8-8F03-4A7C-BE14-9AA89DF6EE8A}" destId="{5DCDE2D8-CF2E-4ADE-8072-E93EFD400754}" srcOrd="13" destOrd="0" presId="urn:microsoft.com/office/officeart/2005/8/layout/chart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B7112B-7A96-4742-8CF2-614130C9266E}" type="doc">
      <dgm:prSet loTypeId="urn:microsoft.com/office/officeart/2005/8/layout/hList7#1" loCatId="list" qsTypeId="urn:microsoft.com/office/officeart/2005/8/quickstyle/simple1" qsCatId="simple" csTypeId="urn:microsoft.com/office/officeart/2005/8/colors/accent1_2" csCatId="accent1" phldr="1"/>
      <dgm:spPr/>
      <dgm:t>
        <a:bodyPr/>
        <a:lstStyle/>
        <a:p>
          <a:endParaRPr lang="en-US"/>
        </a:p>
      </dgm:t>
    </dgm:pt>
    <dgm:pt modelId="{3F11116B-483D-49B0-87CA-18F99D31A4F8}">
      <dgm:prSet phldrT="[Text]"/>
      <dgm:spPr/>
      <dgm:t>
        <a:bodyPr/>
        <a:lstStyle/>
        <a:p>
          <a:r>
            <a:rPr lang="en-US" dirty="0"/>
            <a:t>Thematic Mapping</a:t>
          </a:r>
        </a:p>
      </dgm:t>
    </dgm:pt>
    <dgm:pt modelId="{CA2728D8-1BFA-46F5-AB99-69B23D9AE3DB}" type="parTrans" cxnId="{C8059AA0-2D9A-4603-AFC8-EF61A464A14F}">
      <dgm:prSet/>
      <dgm:spPr/>
      <dgm:t>
        <a:bodyPr/>
        <a:lstStyle/>
        <a:p>
          <a:endParaRPr lang="en-US"/>
        </a:p>
      </dgm:t>
    </dgm:pt>
    <dgm:pt modelId="{A1ACDE50-BAEF-4ED8-9701-ABD598DDAA78}" type="sibTrans" cxnId="{C8059AA0-2D9A-4603-AFC8-EF61A464A14F}">
      <dgm:prSet/>
      <dgm:spPr/>
      <dgm:t>
        <a:bodyPr/>
        <a:lstStyle/>
        <a:p>
          <a:endParaRPr lang="en-US"/>
        </a:p>
      </dgm:t>
    </dgm:pt>
    <dgm:pt modelId="{75F73D6A-8B70-45DE-AE8A-3F91C7B4A749}">
      <dgm:prSet phldrT="[Text]"/>
      <dgm:spPr/>
      <dgm:t>
        <a:bodyPr/>
        <a:lstStyle/>
        <a:p>
          <a:r>
            <a:rPr lang="en-US" dirty="0"/>
            <a:t>Base Map / Land Use and Land Cover / Canal Network</a:t>
          </a:r>
        </a:p>
      </dgm:t>
    </dgm:pt>
    <dgm:pt modelId="{C22D1AEE-16C4-447A-BD8B-96E852BCA831}" type="parTrans" cxnId="{4BC514B6-9B26-4DE6-9296-B1F4F2052B4F}">
      <dgm:prSet/>
      <dgm:spPr/>
      <dgm:t>
        <a:bodyPr/>
        <a:lstStyle/>
        <a:p>
          <a:endParaRPr lang="en-US"/>
        </a:p>
      </dgm:t>
    </dgm:pt>
    <dgm:pt modelId="{CD6487E8-A69D-4E09-AD2A-2068CC4D1FAB}" type="sibTrans" cxnId="{4BC514B6-9B26-4DE6-9296-B1F4F2052B4F}">
      <dgm:prSet/>
      <dgm:spPr/>
      <dgm:t>
        <a:bodyPr/>
        <a:lstStyle/>
        <a:p>
          <a:endParaRPr lang="en-US"/>
        </a:p>
      </dgm:t>
    </dgm:pt>
    <dgm:pt modelId="{CDF4A350-7E2B-4C33-BCD8-E612F0D1DED8}">
      <dgm:prSet phldrT="[Text]"/>
      <dgm:spPr/>
      <dgm:t>
        <a:bodyPr/>
        <a:lstStyle/>
        <a:p>
          <a:r>
            <a:rPr lang="en-US" dirty="0"/>
            <a:t>Contour &amp; DEM</a:t>
          </a:r>
        </a:p>
      </dgm:t>
    </dgm:pt>
    <dgm:pt modelId="{DC3C9EEC-54C7-4646-93C3-429B39D163E6}" type="parTrans" cxnId="{AB7D5388-4EE8-4EAF-9FB1-A32A31465C1E}">
      <dgm:prSet/>
      <dgm:spPr/>
      <dgm:t>
        <a:bodyPr/>
        <a:lstStyle/>
        <a:p>
          <a:endParaRPr lang="en-US"/>
        </a:p>
      </dgm:t>
    </dgm:pt>
    <dgm:pt modelId="{2138A9B5-D807-49E1-BA8F-68DFDA2CFAC1}" type="sibTrans" cxnId="{AB7D5388-4EE8-4EAF-9FB1-A32A31465C1E}">
      <dgm:prSet/>
      <dgm:spPr/>
      <dgm:t>
        <a:bodyPr/>
        <a:lstStyle/>
        <a:p>
          <a:endParaRPr lang="en-US"/>
        </a:p>
      </dgm:t>
    </dgm:pt>
    <dgm:pt modelId="{DEA74A2E-DB6C-4F1C-9CB0-9C5565E1F51C}">
      <dgm:prSet phldrT="[Text]"/>
      <dgm:spPr/>
      <dgm:t>
        <a:bodyPr/>
        <a:lstStyle/>
        <a:p>
          <a:r>
            <a:rPr lang="en-US" dirty="0"/>
            <a:t>Cadastral Mapping</a:t>
          </a:r>
        </a:p>
      </dgm:t>
    </dgm:pt>
    <dgm:pt modelId="{814B9762-9A48-4416-89F7-632F97923ACB}" type="parTrans" cxnId="{35D27D87-B4D2-428E-B07A-4FD93A4D72EC}">
      <dgm:prSet/>
      <dgm:spPr/>
      <dgm:t>
        <a:bodyPr/>
        <a:lstStyle/>
        <a:p>
          <a:endParaRPr lang="en-US"/>
        </a:p>
      </dgm:t>
    </dgm:pt>
    <dgm:pt modelId="{DD9A126E-9090-4D68-A32A-7D69ECE6C1B8}" type="sibTrans" cxnId="{35D27D87-B4D2-428E-B07A-4FD93A4D72EC}">
      <dgm:prSet/>
      <dgm:spPr/>
      <dgm:t>
        <a:bodyPr/>
        <a:lstStyle/>
        <a:p>
          <a:endParaRPr lang="en-US"/>
        </a:p>
      </dgm:t>
    </dgm:pt>
    <dgm:pt modelId="{5074955F-EBDC-4C66-AE49-35868055B4EF}">
      <dgm:prSet phldrT="[Text]"/>
      <dgm:spPr/>
      <dgm:t>
        <a:bodyPr/>
        <a:lstStyle/>
        <a:p>
          <a:r>
            <a:rPr lang="en-US" dirty="0"/>
            <a:t>Crop Mapping</a:t>
          </a:r>
        </a:p>
      </dgm:t>
    </dgm:pt>
    <dgm:pt modelId="{F669E1D3-080C-457C-BDCC-65796740E382}" type="parTrans" cxnId="{17B91E7A-3DB4-49EF-BAFA-6AF1ED2C4517}">
      <dgm:prSet/>
      <dgm:spPr/>
      <dgm:t>
        <a:bodyPr/>
        <a:lstStyle/>
        <a:p>
          <a:endParaRPr lang="en-US"/>
        </a:p>
      </dgm:t>
    </dgm:pt>
    <dgm:pt modelId="{006463C5-D824-4B63-9B18-45494A62C3F3}" type="sibTrans" cxnId="{17B91E7A-3DB4-49EF-BAFA-6AF1ED2C4517}">
      <dgm:prSet/>
      <dgm:spPr/>
      <dgm:t>
        <a:bodyPr/>
        <a:lstStyle/>
        <a:p>
          <a:endParaRPr lang="en-US"/>
        </a:p>
      </dgm:t>
    </dgm:pt>
    <dgm:pt modelId="{70EF1E0A-4723-4EC3-9260-1E42403E5D87}">
      <dgm:prSet phldrT="[Text]"/>
      <dgm:spPr/>
      <dgm:t>
        <a:bodyPr/>
        <a:lstStyle/>
        <a:p>
          <a:r>
            <a:rPr lang="en-US" dirty="0"/>
            <a:t>GIS Application</a:t>
          </a:r>
        </a:p>
      </dgm:t>
    </dgm:pt>
    <dgm:pt modelId="{5E738447-45A5-4B62-82FE-09AC6A94F24E}" type="parTrans" cxnId="{0CA85893-1FE5-44C7-A240-8C1E24974847}">
      <dgm:prSet/>
      <dgm:spPr/>
      <dgm:t>
        <a:bodyPr/>
        <a:lstStyle/>
        <a:p>
          <a:endParaRPr lang="en-US"/>
        </a:p>
      </dgm:t>
    </dgm:pt>
    <dgm:pt modelId="{418550AA-5BC1-4569-A283-0E8AE51E9206}" type="sibTrans" cxnId="{0CA85893-1FE5-44C7-A240-8C1E24974847}">
      <dgm:prSet/>
      <dgm:spPr/>
      <dgm:t>
        <a:bodyPr/>
        <a:lstStyle/>
        <a:p>
          <a:endParaRPr lang="en-US"/>
        </a:p>
      </dgm:t>
    </dgm:pt>
    <dgm:pt modelId="{B66E912D-11D5-488F-A45F-59ACFAE85410}" type="pres">
      <dgm:prSet presAssocID="{34B7112B-7A96-4742-8CF2-614130C9266E}" presName="Name0" presStyleCnt="0">
        <dgm:presLayoutVars>
          <dgm:dir/>
          <dgm:resizeHandles val="exact"/>
        </dgm:presLayoutVars>
      </dgm:prSet>
      <dgm:spPr/>
      <dgm:t>
        <a:bodyPr/>
        <a:lstStyle/>
        <a:p>
          <a:endParaRPr lang="en-US"/>
        </a:p>
      </dgm:t>
    </dgm:pt>
    <dgm:pt modelId="{2F684824-7968-4B1B-88A9-69F4DD6515DB}" type="pres">
      <dgm:prSet presAssocID="{34B7112B-7A96-4742-8CF2-614130C9266E}" presName="fgShape" presStyleLbl="fgShp" presStyleIdx="0" presStyleCnt="1"/>
      <dgm:spPr/>
    </dgm:pt>
    <dgm:pt modelId="{0DE2FD98-D09F-42AA-BFB9-F0789DA609BB}" type="pres">
      <dgm:prSet presAssocID="{34B7112B-7A96-4742-8CF2-614130C9266E}" presName="linComp" presStyleCnt="0"/>
      <dgm:spPr/>
    </dgm:pt>
    <dgm:pt modelId="{C699A72C-032E-4F8E-B7A6-C3E0702D343D}" type="pres">
      <dgm:prSet presAssocID="{3F11116B-483D-49B0-87CA-18F99D31A4F8}" presName="compNode" presStyleCnt="0"/>
      <dgm:spPr/>
    </dgm:pt>
    <dgm:pt modelId="{DAB16407-76C0-49DE-9AA1-4E0511166942}" type="pres">
      <dgm:prSet presAssocID="{3F11116B-483D-49B0-87CA-18F99D31A4F8}" presName="bkgdShape" presStyleLbl="node1" presStyleIdx="0" presStyleCnt="6"/>
      <dgm:spPr/>
      <dgm:t>
        <a:bodyPr/>
        <a:lstStyle/>
        <a:p>
          <a:endParaRPr lang="en-US"/>
        </a:p>
      </dgm:t>
    </dgm:pt>
    <dgm:pt modelId="{12143390-AF05-4D35-9264-F3D4F2A28EE9}" type="pres">
      <dgm:prSet presAssocID="{3F11116B-483D-49B0-87CA-18F99D31A4F8}" presName="nodeTx" presStyleLbl="node1" presStyleIdx="0" presStyleCnt="6">
        <dgm:presLayoutVars>
          <dgm:bulletEnabled val="1"/>
        </dgm:presLayoutVars>
      </dgm:prSet>
      <dgm:spPr/>
      <dgm:t>
        <a:bodyPr/>
        <a:lstStyle/>
        <a:p>
          <a:endParaRPr lang="en-US"/>
        </a:p>
      </dgm:t>
    </dgm:pt>
    <dgm:pt modelId="{C5F91A62-3989-4599-A14E-74A353A64E76}" type="pres">
      <dgm:prSet presAssocID="{3F11116B-483D-49B0-87CA-18F99D31A4F8}" presName="invisiNode" presStyleLbl="node1" presStyleIdx="0" presStyleCnt="6"/>
      <dgm:spPr/>
    </dgm:pt>
    <dgm:pt modelId="{7219EE6F-A70A-4267-846D-34FD4D14367E}" type="pres">
      <dgm:prSet presAssocID="{3F11116B-483D-49B0-87CA-18F99D31A4F8}" presName="imagNode" presStyleLbl="fgImgPlace1" presStyleIdx="0" presStyleCnt="6"/>
      <dgm:spPr>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t="-15000" b="-15000"/>
          </a:stretch>
        </a:blipFill>
      </dgm:spPr>
    </dgm:pt>
    <dgm:pt modelId="{3A09E2E3-4BAF-41FF-BE6A-EA5ABFF8FAAF}" type="pres">
      <dgm:prSet presAssocID="{A1ACDE50-BAEF-4ED8-9701-ABD598DDAA78}" presName="sibTrans" presStyleLbl="sibTrans2D1" presStyleIdx="0" presStyleCnt="0"/>
      <dgm:spPr/>
      <dgm:t>
        <a:bodyPr/>
        <a:lstStyle/>
        <a:p>
          <a:endParaRPr lang="en-US"/>
        </a:p>
      </dgm:t>
    </dgm:pt>
    <dgm:pt modelId="{53D5FF22-1B63-48D3-ADE3-17C9212B42AC}" type="pres">
      <dgm:prSet presAssocID="{75F73D6A-8B70-45DE-AE8A-3F91C7B4A749}" presName="compNode" presStyleCnt="0"/>
      <dgm:spPr/>
    </dgm:pt>
    <dgm:pt modelId="{6E41954E-9304-45B4-9DBA-05B1096F2143}" type="pres">
      <dgm:prSet presAssocID="{75F73D6A-8B70-45DE-AE8A-3F91C7B4A749}" presName="bkgdShape" presStyleLbl="node1" presStyleIdx="1" presStyleCnt="6"/>
      <dgm:spPr/>
      <dgm:t>
        <a:bodyPr/>
        <a:lstStyle/>
        <a:p>
          <a:endParaRPr lang="en-US"/>
        </a:p>
      </dgm:t>
    </dgm:pt>
    <dgm:pt modelId="{14C6E296-8EDA-4A1C-805E-DD8BFE5390FB}" type="pres">
      <dgm:prSet presAssocID="{75F73D6A-8B70-45DE-AE8A-3F91C7B4A749}" presName="nodeTx" presStyleLbl="node1" presStyleIdx="1" presStyleCnt="6">
        <dgm:presLayoutVars>
          <dgm:bulletEnabled val="1"/>
        </dgm:presLayoutVars>
      </dgm:prSet>
      <dgm:spPr/>
      <dgm:t>
        <a:bodyPr/>
        <a:lstStyle/>
        <a:p>
          <a:endParaRPr lang="en-US"/>
        </a:p>
      </dgm:t>
    </dgm:pt>
    <dgm:pt modelId="{5C148513-A228-473A-A58A-C2266F65820E}" type="pres">
      <dgm:prSet presAssocID="{75F73D6A-8B70-45DE-AE8A-3F91C7B4A749}" presName="invisiNode" presStyleLbl="node1" presStyleIdx="1" presStyleCnt="6"/>
      <dgm:spPr/>
    </dgm:pt>
    <dgm:pt modelId="{1B55A311-E352-4E29-BD77-EA9C7BF3874F}" type="pres">
      <dgm:prSet presAssocID="{75F73D6A-8B70-45DE-AE8A-3F91C7B4A749}" presName="imagNode" presStyleLbl="fgImgPlace1" presStyleIdx="1" presStyleCnt="6"/>
      <dgm:spPr>
        <a:blipFill>
          <a:blip xmlns:r="http://schemas.openxmlformats.org/officeDocument/2006/relationships" r:embed="rId2">
            <a:extLst>
              <a:ext uri="{28A0092B-C50C-407E-A947-70E740481C1C}">
                <a14:useLocalDpi xmlns:a14="http://schemas.microsoft.com/office/drawing/2010/main" xmlns="" val="0"/>
              </a:ext>
            </a:extLst>
          </a:blip>
          <a:srcRect/>
          <a:stretch>
            <a:fillRect l="-82000" r="-82000"/>
          </a:stretch>
        </a:blipFill>
      </dgm:spPr>
    </dgm:pt>
    <dgm:pt modelId="{302685E4-8DD3-4480-87D4-4975FA2F819C}" type="pres">
      <dgm:prSet presAssocID="{CD6487E8-A69D-4E09-AD2A-2068CC4D1FAB}" presName="sibTrans" presStyleLbl="sibTrans2D1" presStyleIdx="0" presStyleCnt="0"/>
      <dgm:spPr/>
      <dgm:t>
        <a:bodyPr/>
        <a:lstStyle/>
        <a:p>
          <a:endParaRPr lang="en-US"/>
        </a:p>
      </dgm:t>
    </dgm:pt>
    <dgm:pt modelId="{FCF5B157-4FBA-4DF2-B9C5-4C22D81C561D}" type="pres">
      <dgm:prSet presAssocID="{CDF4A350-7E2B-4C33-BCD8-E612F0D1DED8}" presName="compNode" presStyleCnt="0"/>
      <dgm:spPr/>
    </dgm:pt>
    <dgm:pt modelId="{74F93F20-CF2F-48EB-938A-3143E2D72000}" type="pres">
      <dgm:prSet presAssocID="{CDF4A350-7E2B-4C33-BCD8-E612F0D1DED8}" presName="bkgdShape" presStyleLbl="node1" presStyleIdx="2" presStyleCnt="6"/>
      <dgm:spPr/>
      <dgm:t>
        <a:bodyPr/>
        <a:lstStyle/>
        <a:p>
          <a:endParaRPr lang="en-US"/>
        </a:p>
      </dgm:t>
    </dgm:pt>
    <dgm:pt modelId="{DA854F1B-768D-44C9-9729-9C86C5F17B5B}" type="pres">
      <dgm:prSet presAssocID="{CDF4A350-7E2B-4C33-BCD8-E612F0D1DED8}" presName="nodeTx" presStyleLbl="node1" presStyleIdx="2" presStyleCnt="6">
        <dgm:presLayoutVars>
          <dgm:bulletEnabled val="1"/>
        </dgm:presLayoutVars>
      </dgm:prSet>
      <dgm:spPr/>
      <dgm:t>
        <a:bodyPr/>
        <a:lstStyle/>
        <a:p>
          <a:endParaRPr lang="en-US"/>
        </a:p>
      </dgm:t>
    </dgm:pt>
    <dgm:pt modelId="{8D79AEFD-3B79-42B4-ACEE-C914D682BF21}" type="pres">
      <dgm:prSet presAssocID="{CDF4A350-7E2B-4C33-BCD8-E612F0D1DED8}" presName="invisiNode" presStyleLbl="node1" presStyleIdx="2" presStyleCnt="6"/>
      <dgm:spPr/>
    </dgm:pt>
    <dgm:pt modelId="{401CAC4D-0D79-496F-96D8-3F29EBCA3D38}" type="pres">
      <dgm:prSet presAssocID="{CDF4A350-7E2B-4C33-BCD8-E612F0D1DED8}" presName="imagNode" presStyleLbl="fgImgPlace1" presStyleIdx="2" presStyleCnt="6"/>
      <dgm:spPr>
        <a:blipFill>
          <a:blip xmlns:r="http://schemas.openxmlformats.org/officeDocument/2006/relationships" r:embed="rId3">
            <a:extLst>
              <a:ext uri="{28A0092B-C50C-407E-A947-70E740481C1C}">
                <a14:useLocalDpi xmlns:a14="http://schemas.microsoft.com/office/drawing/2010/main" xmlns="" val="0"/>
              </a:ext>
            </a:extLst>
          </a:blip>
          <a:srcRect/>
          <a:stretch>
            <a:fillRect l="-37000" r="-37000"/>
          </a:stretch>
        </a:blipFill>
      </dgm:spPr>
    </dgm:pt>
    <dgm:pt modelId="{9C69A936-DA2B-4514-8B84-FB2DD795DD27}" type="pres">
      <dgm:prSet presAssocID="{2138A9B5-D807-49E1-BA8F-68DFDA2CFAC1}" presName="sibTrans" presStyleLbl="sibTrans2D1" presStyleIdx="0" presStyleCnt="0"/>
      <dgm:spPr/>
      <dgm:t>
        <a:bodyPr/>
        <a:lstStyle/>
        <a:p>
          <a:endParaRPr lang="en-US"/>
        </a:p>
      </dgm:t>
    </dgm:pt>
    <dgm:pt modelId="{786D7480-007F-4C39-939F-BA40F1A67997}" type="pres">
      <dgm:prSet presAssocID="{DEA74A2E-DB6C-4F1C-9CB0-9C5565E1F51C}" presName="compNode" presStyleCnt="0"/>
      <dgm:spPr/>
    </dgm:pt>
    <dgm:pt modelId="{1E23D512-D225-47FF-9337-27259ABF71EB}" type="pres">
      <dgm:prSet presAssocID="{DEA74A2E-DB6C-4F1C-9CB0-9C5565E1F51C}" presName="bkgdShape" presStyleLbl="node1" presStyleIdx="3" presStyleCnt="6"/>
      <dgm:spPr/>
      <dgm:t>
        <a:bodyPr/>
        <a:lstStyle/>
        <a:p>
          <a:endParaRPr lang="en-US"/>
        </a:p>
      </dgm:t>
    </dgm:pt>
    <dgm:pt modelId="{93452EFA-BDED-462A-84F1-3836CC01D4A8}" type="pres">
      <dgm:prSet presAssocID="{DEA74A2E-DB6C-4F1C-9CB0-9C5565E1F51C}" presName="nodeTx" presStyleLbl="node1" presStyleIdx="3" presStyleCnt="6">
        <dgm:presLayoutVars>
          <dgm:bulletEnabled val="1"/>
        </dgm:presLayoutVars>
      </dgm:prSet>
      <dgm:spPr/>
      <dgm:t>
        <a:bodyPr/>
        <a:lstStyle/>
        <a:p>
          <a:endParaRPr lang="en-US"/>
        </a:p>
      </dgm:t>
    </dgm:pt>
    <dgm:pt modelId="{2D8BCCD1-09D6-47EC-B246-DFDD1CDC21D5}" type="pres">
      <dgm:prSet presAssocID="{DEA74A2E-DB6C-4F1C-9CB0-9C5565E1F51C}" presName="invisiNode" presStyleLbl="node1" presStyleIdx="3" presStyleCnt="6"/>
      <dgm:spPr/>
    </dgm:pt>
    <dgm:pt modelId="{423EAF63-7C2F-4C55-B093-A36E9342D1FA}" type="pres">
      <dgm:prSet presAssocID="{DEA74A2E-DB6C-4F1C-9CB0-9C5565E1F51C}" presName="imagNode" presStyleLbl="fgImgPlace1" presStyleIdx="3" presStyleCnt="6"/>
      <dgm:spPr>
        <a:blipFill>
          <a:blip xmlns:r="http://schemas.openxmlformats.org/officeDocument/2006/relationships" r:embed="rId4" cstate="print">
            <a:extLst>
              <a:ext uri="{28A0092B-C50C-407E-A947-70E740481C1C}">
                <a14:useLocalDpi xmlns:a14="http://schemas.microsoft.com/office/drawing/2010/main" xmlns="" val="0"/>
              </a:ext>
            </a:extLst>
          </a:blip>
          <a:srcRect/>
          <a:stretch>
            <a:fillRect l="-59000" r="-59000"/>
          </a:stretch>
        </a:blipFill>
      </dgm:spPr>
    </dgm:pt>
    <dgm:pt modelId="{3E226A0A-E0DE-4B70-A230-61E5825FEA0B}" type="pres">
      <dgm:prSet presAssocID="{DD9A126E-9090-4D68-A32A-7D69ECE6C1B8}" presName="sibTrans" presStyleLbl="sibTrans2D1" presStyleIdx="0" presStyleCnt="0"/>
      <dgm:spPr/>
      <dgm:t>
        <a:bodyPr/>
        <a:lstStyle/>
        <a:p>
          <a:endParaRPr lang="en-US"/>
        </a:p>
      </dgm:t>
    </dgm:pt>
    <dgm:pt modelId="{6DD0A963-3014-4B5B-9096-25B9779BC978}" type="pres">
      <dgm:prSet presAssocID="{5074955F-EBDC-4C66-AE49-35868055B4EF}" presName="compNode" presStyleCnt="0"/>
      <dgm:spPr/>
    </dgm:pt>
    <dgm:pt modelId="{20AE1065-06BB-4AD6-98D4-C07DD345F7B5}" type="pres">
      <dgm:prSet presAssocID="{5074955F-EBDC-4C66-AE49-35868055B4EF}" presName="bkgdShape" presStyleLbl="node1" presStyleIdx="4" presStyleCnt="6"/>
      <dgm:spPr/>
      <dgm:t>
        <a:bodyPr/>
        <a:lstStyle/>
        <a:p>
          <a:endParaRPr lang="en-US"/>
        </a:p>
      </dgm:t>
    </dgm:pt>
    <dgm:pt modelId="{37949BF6-7AE6-4763-AC25-1A6F9C7D61E6}" type="pres">
      <dgm:prSet presAssocID="{5074955F-EBDC-4C66-AE49-35868055B4EF}" presName="nodeTx" presStyleLbl="node1" presStyleIdx="4" presStyleCnt="6">
        <dgm:presLayoutVars>
          <dgm:bulletEnabled val="1"/>
        </dgm:presLayoutVars>
      </dgm:prSet>
      <dgm:spPr/>
      <dgm:t>
        <a:bodyPr/>
        <a:lstStyle/>
        <a:p>
          <a:endParaRPr lang="en-US"/>
        </a:p>
      </dgm:t>
    </dgm:pt>
    <dgm:pt modelId="{58F0961A-56F7-4461-84A9-2FE37550BA2A}" type="pres">
      <dgm:prSet presAssocID="{5074955F-EBDC-4C66-AE49-35868055B4EF}" presName="invisiNode" presStyleLbl="node1" presStyleIdx="4" presStyleCnt="6"/>
      <dgm:spPr/>
    </dgm:pt>
    <dgm:pt modelId="{3A046441-F16E-45A0-AA7C-7F55A1C4F292}" type="pres">
      <dgm:prSet presAssocID="{5074955F-EBDC-4C66-AE49-35868055B4EF}" presName="imagNode" presStyleLbl="fgImgPlace1" presStyleIdx="4" presStyleCnt="6"/>
      <dgm:spPr>
        <a:blipFill>
          <a:blip xmlns:r="http://schemas.openxmlformats.org/officeDocument/2006/relationships" r:embed="rId5" cstate="print">
            <a:extLst>
              <a:ext uri="{28A0092B-C50C-407E-A947-70E740481C1C}">
                <a14:useLocalDpi xmlns:a14="http://schemas.microsoft.com/office/drawing/2010/main" xmlns="" val="0"/>
              </a:ext>
            </a:extLst>
          </a:blip>
          <a:srcRect/>
          <a:stretch>
            <a:fillRect l="-33000" r="-33000"/>
          </a:stretch>
        </a:blipFill>
      </dgm:spPr>
    </dgm:pt>
    <dgm:pt modelId="{F3656622-BDBE-4C29-A768-69F3392AB39F}" type="pres">
      <dgm:prSet presAssocID="{006463C5-D824-4B63-9B18-45494A62C3F3}" presName="sibTrans" presStyleLbl="sibTrans2D1" presStyleIdx="0" presStyleCnt="0"/>
      <dgm:spPr/>
      <dgm:t>
        <a:bodyPr/>
        <a:lstStyle/>
        <a:p>
          <a:endParaRPr lang="en-US"/>
        </a:p>
      </dgm:t>
    </dgm:pt>
    <dgm:pt modelId="{7A240F49-BC41-4F81-A099-1B9A0B0C673F}" type="pres">
      <dgm:prSet presAssocID="{70EF1E0A-4723-4EC3-9260-1E42403E5D87}" presName="compNode" presStyleCnt="0"/>
      <dgm:spPr/>
    </dgm:pt>
    <dgm:pt modelId="{98B6B8BB-7C6D-4B26-A1E2-9C85D558F2BA}" type="pres">
      <dgm:prSet presAssocID="{70EF1E0A-4723-4EC3-9260-1E42403E5D87}" presName="bkgdShape" presStyleLbl="node1" presStyleIdx="5" presStyleCnt="6"/>
      <dgm:spPr/>
      <dgm:t>
        <a:bodyPr/>
        <a:lstStyle/>
        <a:p>
          <a:endParaRPr lang="en-US"/>
        </a:p>
      </dgm:t>
    </dgm:pt>
    <dgm:pt modelId="{C241DE00-CEA9-4AEB-89F1-AFFDA65FCE69}" type="pres">
      <dgm:prSet presAssocID="{70EF1E0A-4723-4EC3-9260-1E42403E5D87}" presName="nodeTx" presStyleLbl="node1" presStyleIdx="5" presStyleCnt="6">
        <dgm:presLayoutVars>
          <dgm:bulletEnabled val="1"/>
        </dgm:presLayoutVars>
      </dgm:prSet>
      <dgm:spPr/>
      <dgm:t>
        <a:bodyPr/>
        <a:lstStyle/>
        <a:p>
          <a:endParaRPr lang="en-US"/>
        </a:p>
      </dgm:t>
    </dgm:pt>
    <dgm:pt modelId="{E0D1FD19-F0D3-4836-891E-08E9E1EE33C7}" type="pres">
      <dgm:prSet presAssocID="{70EF1E0A-4723-4EC3-9260-1E42403E5D87}" presName="invisiNode" presStyleLbl="node1" presStyleIdx="5" presStyleCnt="6"/>
      <dgm:spPr/>
    </dgm:pt>
    <dgm:pt modelId="{101F5696-6EEC-4A80-AEDE-595434D4E4CD}" type="pres">
      <dgm:prSet presAssocID="{70EF1E0A-4723-4EC3-9260-1E42403E5D87}" presName="imagNode" presStyleLbl="fgImgPlace1" presStyleIdx="5" presStyleCnt="6"/>
      <dgm:spPr>
        <a:blipFill>
          <a:blip xmlns:r="http://schemas.openxmlformats.org/officeDocument/2006/relationships" r:embed="rId6">
            <a:extLst>
              <a:ext uri="{28A0092B-C50C-407E-A947-70E740481C1C}">
                <a14:useLocalDpi xmlns:a14="http://schemas.microsoft.com/office/drawing/2010/main" xmlns="" val="0"/>
              </a:ext>
            </a:extLst>
          </a:blip>
          <a:srcRect/>
          <a:stretch>
            <a:fillRect l="-37000" r="-37000"/>
          </a:stretch>
        </a:blipFill>
      </dgm:spPr>
    </dgm:pt>
  </dgm:ptLst>
  <dgm:cxnLst>
    <dgm:cxn modelId="{9982EC35-13AE-4DE6-BD6D-11B1EC20942F}" type="presOf" srcId="{DEA74A2E-DB6C-4F1C-9CB0-9C5565E1F51C}" destId="{93452EFA-BDED-462A-84F1-3836CC01D4A8}" srcOrd="1" destOrd="0" presId="urn:microsoft.com/office/officeart/2005/8/layout/hList7#1"/>
    <dgm:cxn modelId="{91829D93-F391-4447-9294-8B8A51DC3450}" type="presOf" srcId="{5074955F-EBDC-4C66-AE49-35868055B4EF}" destId="{20AE1065-06BB-4AD6-98D4-C07DD345F7B5}" srcOrd="0" destOrd="0" presId="urn:microsoft.com/office/officeart/2005/8/layout/hList7#1"/>
    <dgm:cxn modelId="{17758BB8-3910-4D74-A98B-3845D8732444}" type="presOf" srcId="{2138A9B5-D807-49E1-BA8F-68DFDA2CFAC1}" destId="{9C69A936-DA2B-4514-8B84-FB2DD795DD27}" srcOrd="0" destOrd="0" presId="urn:microsoft.com/office/officeart/2005/8/layout/hList7#1"/>
    <dgm:cxn modelId="{17B91E7A-3DB4-49EF-BAFA-6AF1ED2C4517}" srcId="{34B7112B-7A96-4742-8CF2-614130C9266E}" destId="{5074955F-EBDC-4C66-AE49-35868055B4EF}" srcOrd="4" destOrd="0" parTransId="{F669E1D3-080C-457C-BDCC-65796740E382}" sibTransId="{006463C5-D824-4B63-9B18-45494A62C3F3}"/>
    <dgm:cxn modelId="{7C5FDFE8-C610-42A1-B3A6-767F8373C0EC}" type="presOf" srcId="{3F11116B-483D-49B0-87CA-18F99D31A4F8}" destId="{12143390-AF05-4D35-9264-F3D4F2A28EE9}" srcOrd="1" destOrd="0" presId="urn:microsoft.com/office/officeart/2005/8/layout/hList7#1"/>
    <dgm:cxn modelId="{C2E33FE0-B7A5-428E-88E3-8C10F41A5081}" type="presOf" srcId="{75F73D6A-8B70-45DE-AE8A-3F91C7B4A749}" destId="{14C6E296-8EDA-4A1C-805E-DD8BFE5390FB}" srcOrd="1" destOrd="0" presId="urn:microsoft.com/office/officeart/2005/8/layout/hList7#1"/>
    <dgm:cxn modelId="{AB7D5388-4EE8-4EAF-9FB1-A32A31465C1E}" srcId="{34B7112B-7A96-4742-8CF2-614130C9266E}" destId="{CDF4A350-7E2B-4C33-BCD8-E612F0D1DED8}" srcOrd="2" destOrd="0" parTransId="{DC3C9EEC-54C7-4646-93C3-429B39D163E6}" sibTransId="{2138A9B5-D807-49E1-BA8F-68DFDA2CFAC1}"/>
    <dgm:cxn modelId="{33236BD2-0142-4287-A626-34EB55307D77}" type="presOf" srcId="{70EF1E0A-4723-4EC3-9260-1E42403E5D87}" destId="{98B6B8BB-7C6D-4B26-A1E2-9C85D558F2BA}" srcOrd="0" destOrd="0" presId="urn:microsoft.com/office/officeart/2005/8/layout/hList7#1"/>
    <dgm:cxn modelId="{0AFD9F12-97CE-45F5-9812-8B5013EE4A80}" type="presOf" srcId="{75F73D6A-8B70-45DE-AE8A-3F91C7B4A749}" destId="{6E41954E-9304-45B4-9DBA-05B1096F2143}" srcOrd="0" destOrd="0" presId="urn:microsoft.com/office/officeart/2005/8/layout/hList7#1"/>
    <dgm:cxn modelId="{0CA85893-1FE5-44C7-A240-8C1E24974847}" srcId="{34B7112B-7A96-4742-8CF2-614130C9266E}" destId="{70EF1E0A-4723-4EC3-9260-1E42403E5D87}" srcOrd="5" destOrd="0" parTransId="{5E738447-45A5-4B62-82FE-09AC6A94F24E}" sibTransId="{418550AA-5BC1-4569-A283-0E8AE51E9206}"/>
    <dgm:cxn modelId="{C8059AA0-2D9A-4603-AFC8-EF61A464A14F}" srcId="{34B7112B-7A96-4742-8CF2-614130C9266E}" destId="{3F11116B-483D-49B0-87CA-18F99D31A4F8}" srcOrd="0" destOrd="0" parTransId="{CA2728D8-1BFA-46F5-AB99-69B23D9AE3DB}" sibTransId="{A1ACDE50-BAEF-4ED8-9701-ABD598DDAA78}"/>
    <dgm:cxn modelId="{CB5851EB-DE7A-4EBC-95E7-F02FB7B5F825}" type="presOf" srcId="{34B7112B-7A96-4742-8CF2-614130C9266E}" destId="{B66E912D-11D5-488F-A45F-59ACFAE85410}" srcOrd="0" destOrd="0" presId="urn:microsoft.com/office/officeart/2005/8/layout/hList7#1"/>
    <dgm:cxn modelId="{5239D3A9-1397-48AE-8183-679319BFCCEE}" type="presOf" srcId="{006463C5-D824-4B63-9B18-45494A62C3F3}" destId="{F3656622-BDBE-4C29-A768-69F3392AB39F}" srcOrd="0" destOrd="0" presId="urn:microsoft.com/office/officeart/2005/8/layout/hList7#1"/>
    <dgm:cxn modelId="{6B05C12D-3FAD-498F-A9D5-FF9828FC84B0}" type="presOf" srcId="{CDF4A350-7E2B-4C33-BCD8-E612F0D1DED8}" destId="{74F93F20-CF2F-48EB-938A-3143E2D72000}" srcOrd="0" destOrd="0" presId="urn:microsoft.com/office/officeart/2005/8/layout/hList7#1"/>
    <dgm:cxn modelId="{E5C35C1D-1AEB-42A5-B6B7-C6E7CE2E6BDB}" type="presOf" srcId="{5074955F-EBDC-4C66-AE49-35868055B4EF}" destId="{37949BF6-7AE6-4763-AC25-1A6F9C7D61E6}" srcOrd="1" destOrd="0" presId="urn:microsoft.com/office/officeart/2005/8/layout/hList7#1"/>
    <dgm:cxn modelId="{5C630D8F-9C4A-4E49-ABDA-9BEC56160EF6}" type="presOf" srcId="{A1ACDE50-BAEF-4ED8-9701-ABD598DDAA78}" destId="{3A09E2E3-4BAF-41FF-BE6A-EA5ABFF8FAAF}" srcOrd="0" destOrd="0" presId="urn:microsoft.com/office/officeart/2005/8/layout/hList7#1"/>
    <dgm:cxn modelId="{F162734E-1731-49CA-A382-78900E3A7BC2}" type="presOf" srcId="{DD9A126E-9090-4D68-A32A-7D69ECE6C1B8}" destId="{3E226A0A-E0DE-4B70-A230-61E5825FEA0B}" srcOrd="0" destOrd="0" presId="urn:microsoft.com/office/officeart/2005/8/layout/hList7#1"/>
    <dgm:cxn modelId="{13A7D11A-EA57-4B7D-919B-5F9D233F31A5}" type="presOf" srcId="{70EF1E0A-4723-4EC3-9260-1E42403E5D87}" destId="{C241DE00-CEA9-4AEB-89F1-AFFDA65FCE69}" srcOrd="1" destOrd="0" presId="urn:microsoft.com/office/officeart/2005/8/layout/hList7#1"/>
    <dgm:cxn modelId="{F5D348D0-7FBC-4B5F-9B85-4E7184D5689C}" type="presOf" srcId="{3F11116B-483D-49B0-87CA-18F99D31A4F8}" destId="{DAB16407-76C0-49DE-9AA1-4E0511166942}" srcOrd="0" destOrd="0" presId="urn:microsoft.com/office/officeart/2005/8/layout/hList7#1"/>
    <dgm:cxn modelId="{35D27D87-B4D2-428E-B07A-4FD93A4D72EC}" srcId="{34B7112B-7A96-4742-8CF2-614130C9266E}" destId="{DEA74A2E-DB6C-4F1C-9CB0-9C5565E1F51C}" srcOrd="3" destOrd="0" parTransId="{814B9762-9A48-4416-89F7-632F97923ACB}" sibTransId="{DD9A126E-9090-4D68-A32A-7D69ECE6C1B8}"/>
    <dgm:cxn modelId="{8324B779-D561-4EF9-ADAD-A068D649EA45}" type="presOf" srcId="{CDF4A350-7E2B-4C33-BCD8-E612F0D1DED8}" destId="{DA854F1B-768D-44C9-9729-9C86C5F17B5B}" srcOrd="1" destOrd="0" presId="urn:microsoft.com/office/officeart/2005/8/layout/hList7#1"/>
    <dgm:cxn modelId="{A78C07C4-0D1D-4DB7-A694-5774FB3AB538}" type="presOf" srcId="{CD6487E8-A69D-4E09-AD2A-2068CC4D1FAB}" destId="{302685E4-8DD3-4480-87D4-4975FA2F819C}" srcOrd="0" destOrd="0" presId="urn:microsoft.com/office/officeart/2005/8/layout/hList7#1"/>
    <dgm:cxn modelId="{4BC514B6-9B26-4DE6-9296-B1F4F2052B4F}" srcId="{34B7112B-7A96-4742-8CF2-614130C9266E}" destId="{75F73D6A-8B70-45DE-AE8A-3F91C7B4A749}" srcOrd="1" destOrd="0" parTransId="{C22D1AEE-16C4-447A-BD8B-96E852BCA831}" sibTransId="{CD6487E8-A69D-4E09-AD2A-2068CC4D1FAB}"/>
    <dgm:cxn modelId="{751C61A8-9B24-460B-94E9-EB701DC93F59}" type="presOf" srcId="{DEA74A2E-DB6C-4F1C-9CB0-9C5565E1F51C}" destId="{1E23D512-D225-47FF-9337-27259ABF71EB}" srcOrd="0" destOrd="0" presId="urn:microsoft.com/office/officeart/2005/8/layout/hList7#1"/>
    <dgm:cxn modelId="{647416BE-A1F6-403A-9A26-353070C071AE}" type="presParOf" srcId="{B66E912D-11D5-488F-A45F-59ACFAE85410}" destId="{2F684824-7968-4B1B-88A9-69F4DD6515DB}" srcOrd="0" destOrd="0" presId="urn:microsoft.com/office/officeart/2005/8/layout/hList7#1"/>
    <dgm:cxn modelId="{A19CEA8D-106A-4103-AEF1-86283C6C1184}" type="presParOf" srcId="{B66E912D-11D5-488F-A45F-59ACFAE85410}" destId="{0DE2FD98-D09F-42AA-BFB9-F0789DA609BB}" srcOrd="1" destOrd="0" presId="urn:microsoft.com/office/officeart/2005/8/layout/hList7#1"/>
    <dgm:cxn modelId="{CA3C17FB-BB1B-49E5-B3A0-590DA29B6567}" type="presParOf" srcId="{0DE2FD98-D09F-42AA-BFB9-F0789DA609BB}" destId="{C699A72C-032E-4F8E-B7A6-C3E0702D343D}" srcOrd="0" destOrd="0" presId="urn:microsoft.com/office/officeart/2005/8/layout/hList7#1"/>
    <dgm:cxn modelId="{E3E588E6-5FFB-4680-9E26-078F0ED7F975}" type="presParOf" srcId="{C699A72C-032E-4F8E-B7A6-C3E0702D343D}" destId="{DAB16407-76C0-49DE-9AA1-4E0511166942}" srcOrd="0" destOrd="0" presId="urn:microsoft.com/office/officeart/2005/8/layout/hList7#1"/>
    <dgm:cxn modelId="{24E70830-BDE0-4250-BECB-CF46C4B7EAA1}" type="presParOf" srcId="{C699A72C-032E-4F8E-B7A6-C3E0702D343D}" destId="{12143390-AF05-4D35-9264-F3D4F2A28EE9}" srcOrd="1" destOrd="0" presId="urn:microsoft.com/office/officeart/2005/8/layout/hList7#1"/>
    <dgm:cxn modelId="{0229CAFD-4AE3-458C-868A-C286E7C4A7D5}" type="presParOf" srcId="{C699A72C-032E-4F8E-B7A6-C3E0702D343D}" destId="{C5F91A62-3989-4599-A14E-74A353A64E76}" srcOrd="2" destOrd="0" presId="urn:microsoft.com/office/officeart/2005/8/layout/hList7#1"/>
    <dgm:cxn modelId="{0CEC077D-2934-4212-8C7A-AA42EE25EAFF}" type="presParOf" srcId="{C699A72C-032E-4F8E-B7A6-C3E0702D343D}" destId="{7219EE6F-A70A-4267-846D-34FD4D14367E}" srcOrd="3" destOrd="0" presId="urn:microsoft.com/office/officeart/2005/8/layout/hList7#1"/>
    <dgm:cxn modelId="{DD922AC4-FD3C-44B7-9635-E4511C168A52}" type="presParOf" srcId="{0DE2FD98-D09F-42AA-BFB9-F0789DA609BB}" destId="{3A09E2E3-4BAF-41FF-BE6A-EA5ABFF8FAAF}" srcOrd="1" destOrd="0" presId="urn:microsoft.com/office/officeart/2005/8/layout/hList7#1"/>
    <dgm:cxn modelId="{CF4FEF8B-54B1-4565-B51B-ED9D89422C2F}" type="presParOf" srcId="{0DE2FD98-D09F-42AA-BFB9-F0789DA609BB}" destId="{53D5FF22-1B63-48D3-ADE3-17C9212B42AC}" srcOrd="2" destOrd="0" presId="urn:microsoft.com/office/officeart/2005/8/layout/hList7#1"/>
    <dgm:cxn modelId="{9193BB5F-C637-499F-9A7D-F74195878B68}" type="presParOf" srcId="{53D5FF22-1B63-48D3-ADE3-17C9212B42AC}" destId="{6E41954E-9304-45B4-9DBA-05B1096F2143}" srcOrd="0" destOrd="0" presId="urn:microsoft.com/office/officeart/2005/8/layout/hList7#1"/>
    <dgm:cxn modelId="{48071D34-9913-4424-B26B-CBC65236C5C8}" type="presParOf" srcId="{53D5FF22-1B63-48D3-ADE3-17C9212B42AC}" destId="{14C6E296-8EDA-4A1C-805E-DD8BFE5390FB}" srcOrd="1" destOrd="0" presId="urn:microsoft.com/office/officeart/2005/8/layout/hList7#1"/>
    <dgm:cxn modelId="{A0015165-ECE3-452E-B52D-195D2EB818B0}" type="presParOf" srcId="{53D5FF22-1B63-48D3-ADE3-17C9212B42AC}" destId="{5C148513-A228-473A-A58A-C2266F65820E}" srcOrd="2" destOrd="0" presId="urn:microsoft.com/office/officeart/2005/8/layout/hList7#1"/>
    <dgm:cxn modelId="{7956A01A-1368-49BE-92F6-902DD9672096}" type="presParOf" srcId="{53D5FF22-1B63-48D3-ADE3-17C9212B42AC}" destId="{1B55A311-E352-4E29-BD77-EA9C7BF3874F}" srcOrd="3" destOrd="0" presId="urn:microsoft.com/office/officeart/2005/8/layout/hList7#1"/>
    <dgm:cxn modelId="{AE647FDD-10C2-4761-AA14-9DE37657CC7A}" type="presParOf" srcId="{0DE2FD98-D09F-42AA-BFB9-F0789DA609BB}" destId="{302685E4-8DD3-4480-87D4-4975FA2F819C}" srcOrd="3" destOrd="0" presId="urn:microsoft.com/office/officeart/2005/8/layout/hList7#1"/>
    <dgm:cxn modelId="{00AE34D2-6CC7-415E-81B8-4B7F469C9DAF}" type="presParOf" srcId="{0DE2FD98-D09F-42AA-BFB9-F0789DA609BB}" destId="{FCF5B157-4FBA-4DF2-B9C5-4C22D81C561D}" srcOrd="4" destOrd="0" presId="urn:microsoft.com/office/officeart/2005/8/layout/hList7#1"/>
    <dgm:cxn modelId="{E5E4D31C-E706-42D3-956E-F7EADAA94797}" type="presParOf" srcId="{FCF5B157-4FBA-4DF2-B9C5-4C22D81C561D}" destId="{74F93F20-CF2F-48EB-938A-3143E2D72000}" srcOrd="0" destOrd="0" presId="urn:microsoft.com/office/officeart/2005/8/layout/hList7#1"/>
    <dgm:cxn modelId="{E1B12DE3-A6C5-4A5F-861E-AE0D07B12012}" type="presParOf" srcId="{FCF5B157-4FBA-4DF2-B9C5-4C22D81C561D}" destId="{DA854F1B-768D-44C9-9729-9C86C5F17B5B}" srcOrd="1" destOrd="0" presId="urn:microsoft.com/office/officeart/2005/8/layout/hList7#1"/>
    <dgm:cxn modelId="{1237E6D6-7021-4FE0-A794-B9D0A24BC000}" type="presParOf" srcId="{FCF5B157-4FBA-4DF2-B9C5-4C22D81C561D}" destId="{8D79AEFD-3B79-42B4-ACEE-C914D682BF21}" srcOrd="2" destOrd="0" presId="urn:microsoft.com/office/officeart/2005/8/layout/hList7#1"/>
    <dgm:cxn modelId="{AA739821-7D7F-4F3F-B4B5-B46223A89F86}" type="presParOf" srcId="{FCF5B157-4FBA-4DF2-B9C5-4C22D81C561D}" destId="{401CAC4D-0D79-496F-96D8-3F29EBCA3D38}" srcOrd="3" destOrd="0" presId="urn:microsoft.com/office/officeart/2005/8/layout/hList7#1"/>
    <dgm:cxn modelId="{EE6EFB8C-CB2F-48EA-81C5-0A84070609F9}" type="presParOf" srcId="{0DE2FD98-D09F-42AA-BFB9-F0789DA609BB}" destId="{9C69A936-DA2B-4514-8B84-FB2DD795DD27}" srcOrd="5" destOrd="0" presId="urn:microsoft.com/office/officeart/2005/8/layout/hList7#1"/>
    <dgm:cxn modelId="{AE91990E-DEA3-4FCC-8D62-D5CCBA067178}" type="presParOf" srcId="{0DE2FD98-D09F-42AA-BFB9-F0789DA609BB}" destId="{786D7480-007F-4C39-939F-BA40F1A67997}" srcOrd="6" destOrd="0" presId="urn:microsoft.com/office/officeart/2005/8/layout/hList7#1"/>
    <dgm:cxn modelId="{D2C03E8B-5559-47D6-A651-311BF6860FAC}" type="presParOf" srcId="{786D7480-007F-4C39-939F-BA40F1A67997}" destId="{1E23D512-D225-47FF-9337-27259ABF71EB}" srcOrd="0" destOrd="0" presId="urn:microsoft.com/office/officeart/2005/8/layout/hList7#1"/>
    <dgm:cxn modelId="{24D31C78-5285-4EFA-8F23-477C589361CA}" type="presParOf" srcId="{786D7480-007F-4C39-939F-BA40F1A67997}" destId="{93452EFA-BDED-462A-84F1-3836CC01D4A8}" srcOrd="1" destOrd="0" presId="urn:microsoft.com/office/officeart/2005/8/layout/hList7#1"/>
    <dgm:cxn modelId="{49B213B5-B964-466F-84F7-EB0661424A8A}" type="presParOf" srcId="{786D7480-007F-4C39-939F-BA40F1A67997}" destId="{2D8BCCD1-09D6-47EC-B246-DFDD1CDC21D5}" srcOrd="2" destOrd="0" presId="urn:microsoft.com/office/officeart/2005/8/layout/hList7#1"/>
    <dgm:cxn modelId="{4268CE0C-9711-4033-89CD-D4772D507805}" type="presParOf" srcId="{786D7480-007F-4C39-939F-BA40F1A67997}" destId="{423EAF63-7C2F-4C55-B093-A36E9342D1FA}" srcOrd="3" destOrd="0" presId="urn:microsoft.com/office/officeart/2005/8/layout/hList7#1"/>
    <dgm:cxn modelId="{0FF07B9B-961B-4687-BB70-8398AB937830}" type="presParOf" srcId="{0DE2FD98-D09F-42AA-BFB9-F0789DA609BB}" destId="{3E226A0A-E0DE-4B70-A230-61E5825FEA0B}" srcOrd="7" destOrd="0" presId="urn:microsoft.com/office/officeart/2005/8/layout/hList7#1"/>
    <dgm:cxn modelId="{74000D74-6DFE-4109-AA0E-931748D80B1D}" type="presParOf" srcId="{0DE2FD98-D09F-42AA-BFB9-F0789DA609BB}" destId="{6DD0A963-3014-4B5B-9096-25B9779BC978}" srcOrd="8" destOrd="0" presId="urn:microsoft.com/office/officeart/2005/8/layout/hList7#1"/>
    <dgm:cxn modelId="{D9C78348-B382-45E4-A127-42C712050D9D}" type="presParOf" srcId="{6DD0A963-3014-4B5B-9096-25B9779BC978}" destId="{20AE1065-06BB-4AD6-98D4-C07DD345F7B5}" srcOrd="0" destOrd="0" presId="urn:microsoft.com/office/officeart/2005/8/layout/hList7#1"/>
    <dgm:cxn modelId="{5D2FF3D5-FAFD-4473-80A1-7ADF8597DB64}" type="presParOf" srcId="{6DD0A963-3014-4B5B-9096-25B9779BC978}" destId="{37949BF6-7AE6-4763-AC25-1A6F9C7D61E6}" srcOrd="1" destOrd="0" presId="urn:microsoft.com/office/officeart/2005/8/layout/hList7#1"/>
    <dgm:cxn modelId="{C18F268F-B228-41AF-9B35-71545030E6E4}" type="presParOf" srcId="{6DD0A963-3014-4B5B-9096-25B9779BC978}" destId="{58F0961A-56F7-4461-84A9-2FE37550BA2A}" srcOrd="2" destOrd="0" presId="urn:microsoft.com/office/officeart/2005/8/layout/hList7#1"/>
    <dgm:cxn modelId="{9B891B19-52E7-46A5-B85A-9B860D63CA4B}" type="presParOf" srcId="{6DD0A963-3014-4B5B-9096-25B9779BC978}" destId="{3A046441-F16E-45A0-AA7C-7F55A1C4F292}" srcOrd="3" destOrd="0" presId="urn:microsoft.com/office/officeart/2005/8/layout/hList7#1"/>
    <dgm:cxn modelId="{B5E9B3D9-4D4E-4C96-9381-A831F320F71D}" type="presParOf" srcId="{0DE2FD98-D09F-42AA-BFB9-F0789DA609BB}" destId="{F3656622-BDBE-4C29-A768-69F3392AB39F}" srcOrd="9" destOrd="0" presId="urn:microsoft.com/office/officeart/2005/8/layout/hList7#1"/>
    <dgm:cxn modelId="{A2DC07AC-4AE5-41F2-BEC5-271ABA180364}" type="presParOf" srcId="{0DE2FD98-D09F-42AA-BFB9-F0789DA609BB}" destId="{7A240F49-BC41-4F81-A099-1B9A0B0C673F}" srcOrd="10" destOrd="0" presId="urn:microsoft.com/office/officeart/2005/8/layout/hList7#1"/>
    <dgm:cxn modelId="{CFC822DF-65E3-4E57-A304-52B339EE6260}" type="presParOf" srcId="{7A240F49-BC41-4F81-A099-1B9A0B0C673F}" destId="{98B6B8BB-7C6D-4B26-A1E2-9C85D558F2BA}" srcOrd="0" destOrd="0" presId="urn:microsoft.com/office/officeart/2005/8/layout/hList7#1"/>
    <dgm:cxn modelId="{4AC52457-F675-4F40-9E0B-92126628A684}" type="presParOf" srcId="{7A240F49-BC41-4F81-A099-1B9A0B0C673F}" destId="{C241DE00-CEA9-4AEB-89F1-AFFDA65FCE69}" srcOrd="1" destOrd="0" presId="urn:microsoft.com/office/officeart/2005/8/layout/hList7#1"/>
    <dgm:cxn modelId="{04E7F96E-7572-43FB-92E1-6305EEB8D83C}" type="presParOf" srcId="{7A240F49-BC41-4F81-A099-1B9A0B0C673F}" destId="{E0D1FD19-F0D3-4836-891E-08E9E1EE33C7}" srcOrd="2" destOrd="0" presId="urn:microsoft.com/office/officeart/2005/8/layout/hList7#1"/>
    <dgm:cxn modelId="{284FA3A6-D693-4AA0-8753-E4310665E865}" type="presParOf" srcId="{7A240F49-BC41-4F81-A099-1B9A0B0C673F}" destId="{101F5696-6EEC-4A80-AEDE-595434D4E4CD}" srcOrd="3" destOrd="0" presId="urn:microsoft.com/office/officeart/2005/8/layout/hList7#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B7112B-7A96-4742-8CF2-614130C9266E}" type="doc">
      <dgm:prSet loTypeId="urn:microsoft.com/office/officeart/2005/8/layout/hList7#1" loCatId="list" qsTypeId="urn:microsoft.com/office/officeart/2005/8/quickstyle/simple1" qsCatId="simple" csTypeId="urn:microsoft.com/office/officeart/2005/8/colors/accent1_2" csCatId="accent1" phldr="1"/>
      <dgm:spPr/>
      <dgm:t>
        <a:bodyPr/>
        <a:lstStyle/>
        <a:p>
          <a:endParaRPr lang="en-US"/>
        </a:p>
      </dgm:t>
    </dgm:pt>
    <dgm:pt modelId="{3F11116B-483D-49B0-87CA-18F99D31A4F8}">
      <dgm:prSet phldrT="[Text]"/>
      <dgm:spPr/>
      <dgm:t>
        <a:bodyPr/>
        <a:lstStyle/>
        <a:p>
          <a:r>
            <a:rPr lang="en-US" dirty="0"/>
            <a:t>Thematic Mapping</a:t>
          </a:r>
        </a:p>
      </dgm:t>
    </dgm:pt>
    <dgm:pt modelId="{CA2728D8-1BFA-46F5-AB99-69B23D9AE3DB}" type="parTrans" cxnId="{C8059AA0-2D9A-4603-AFC8-EF61A464A14F}">
      <dgm:prSet/>
      <dgm:spPr/>
      <dgm:t>
        <a:bodyPr/>
        <a:lstStyle/>
        <a:p>
          <a:endParaRPr lang="en-US"/>
        </a:p>
      </dgm:t>
    </dgm:pt>
    <dgm:pt modelId="{A1ACDE50-BAEF-4ED8-9701-ABD598DDAA78}" type="sibTrans" cxnId="{C8059AA0-2D9A-4603-AFC8-EF61A464A14F}">
      <dgm:prSet/>
      <dgm:spPr/>
      <dgm:t>
        <a:bodyPr/>
        <a:lstStyle/>
        <a:p>
          <a:endParaRPr lang="en-US"/>
        </a:p>
      </dgm:t>
    </dgm:pt>
    <dgm:pt modelId="{75F73D6A-8B70-45DE-AE8A-3F91C7B4A749}">
      <dgm:prSet phldrT="[Text]"/>
      <dgm:spPr/>
      <dgm:t>
        <a:bodyPr/>
        <a:lstStyle/>
        <a:p>
          <a:r>
            <a:rPr lang="en-US" dirty="0"/>
            <a:t>Base Map / Land Use and Land Cover / Canal Network</a:t>
          </a:r>
        </a:p>
      </dgm:t>
    </dgm:pt>
    <dgm:pt modelId="{C22D1AEE-16C4-447A-BD8B-96E852BCA831}" type="parTrans" cxnId="{4BC514B6-9B26-4DE6-9296-B1F4F2052B4F}">
      <dgm:prSet/>
      <dgm:spPr/>
      <dgm:t>
        <a:bodyPr/>
        <a:lstStyle/>
        <a:p>
          <a:endParaRPr lang="en-US"/>
        </a:p>
      </dgm:t>
    </dgm:pt>
    <dgm:pt modelId="{CD6487E8-A69D-4E09-AD2A-2068CC4D1FAB}" type="sibTrans" cxnId="{4BC514B6-9B26-4DE6-9296-B1F4F2052B4F}">
      <dgm:prSet/>
      <dgm:spPr/>
      <dgm:t>
        <a:bodyPr/>
        <a:lstStyle/>
        <a:p>
          <a:endParaRPr lang="en-US"/>
        </a:p>
      </dgm:t>
    </dgm:pt>
    <dgm:pt modelId="{CDF4A350-7E2B-4C33-BCD8-E612F0D1DED8}">
      <dgm:prSet phldrT="[Text]"/>
      <dgm:spPr/>
      <dgm:t>
        <a:bodyPr/>
        <a:lstStyle/>
        <a:p>
          <a:r>
            <a:rPr lang="en-US" dirty="0"/>
            <a:t>Contour &amp; DEM</a:t>
          </a:r>
        </a:p>
      </dgm:t>
    </dgm:pt>
    <dgm:pt modelId="{DC3C9EEC-54C7-4646-93C3-429B39D163E6}" type="parTrans" cxnId="{AB7D5388-4EE8-4EAF-9FB1-A32A31465C1E}">
      <dgm:prSet/>
      <dgm:spPr/>
      <dgm:t>
        <a:bodyPr/>
        <a:lstStyle/>
        <a:p>
          <a:endParaRPr lang="en-US"/>
        </a:p>
      </dgm:t>
    </dgm:pt>
    <dgm:pt modelId="{2138A9B5-D807-49E1-BA8F-68DFDA2CFAC1}" type="sibTrans" cxnId="{AB7D5388-4EE8-4EAF-9FB1-A32A31465C1E}">
      <dgm:prSet/>
      <dgm:spPr/>
      <dgm:t>
        <a:bodyPr/>
        <a:lstStyle/>
        <a:p>
          <a:endParaRPr lang="en-US"/>
        </a:p>
      </dgm:t>
    </dgm:pt>
    <dgm:pt modelId="{DEA74A2E-DB6C-4F1C-9CB0-9C5565E1F51C}">
      <dgm:prSet phldrT="[Text]"/>
      <dgm:spPr/>
      <dgm:t>
        <a:bodyPr/>
        <a:lstStyle/>
        <a:p>
          <a:r>
            <a:rPr lang="en-US" dirty="0"/>
            <a:t>Cadastral Mapping</a:t>
          </a:r>
        </a:p>
      </dgm:t>
    </dgm:pt>
    <dgm:pt modelId="{814B9762-9A48-4416-89F7-632F97923ACB}" type="parTrans" cxnId="{35D27D87-B4D2-428E-B07A-4FD93A4D72EC}">
      <dgm:prSet/>
      <dgm:spPr/>
      <dgm:t>
        <a:bodyPr/>
        <a:lstStyle/>
        <a:p>
          <a:endParaRPr lang="en-US"/>
        </a:p>
      </dgm:t>
    </dgm:pt>
    <dgm:pt modelId="{DD9A126E-9090-4D68-A32A-7D69ECE6C1B8}" type="sibTrans" cxnId="{35D27D87-B4D2-428E-B07A-4FD93A4D72EC}">
      <dgm:prSet/>
      <dgm:spPr/>
      <dgm:t>
        <a:bodyPr/>
        <a:lstStyle/>
        <a:p>
          <a:endParaRPr lang="en-US"/>
        </a:p>
      </dgm:t>
    </dgm:pt>
    <dgm:pt modelId="{5074955F-EBDC-4C66-AE49-35868055B4EF}">
      <dgm:prSet phldrT="[Text]"/>
      <dgm:spPr/>
      <dgm:t>
        <a:bodyPr/>
        <a:lstStyle/>
        <a:p>
          <a:r>
            <a:rPr lang="en-US" dirty="0"/>
            <a:t>Crop Mapping</a:t>
          </a:r>
        </a:p>
      </dgm:t>
    </dgm:pt>
    <dgm:pt modelId="{F669E1D3-080C-457C-BDCC-65796740E382}" type="parTrans" cxnId="{17B91E7A-3DB4-49EF-BAFA-6AF1ED2C4517}">
      <dgm:prSet/>
      <dgm:spPr/>
      <dgm:t>
        <a:bodyPr/>
        <a:lstStyle/>
        <a:p>
          <a:endParaRPr lang="en-US"/>
        </a:p>
      </dgm:t>
    </dgm:pt>
    <dgm:pt modelId="{006463C5-D824-4B63-9B18-45494A62C3F3}" type="sibTrans" cxnId="{17B91E7A-3DB4-49EF-BAFA-6AF1ED2C4517}">
      <dgm:prSet/>
      <dgm:spPr/>
      <dgm:t>
        <a:bodyPr/>
        <a:lstStyle/>
        <a:p>
          <a:endParaRPr lang="en-US"/>
        </a:p>
      </dgm:t>
    </dgm:pt>
    <dgm:pt modelId="{70EF1E0A-4723-4EC3-9260-1E42403E5D87}">
      <dgm:prSet phldrT="[Text]"/>
      <dgm:spPr/>
      <dgm:t>
        <a:bodyPr/>
        <a:lstStyle/>
        <a:p>
          <a:r>
            <a:rPr lang="en-US" dirty="0"/>
            <a:t>GIS Application</a:t>
          </a:r>
        </a:p>
      </dgm:t>
    </dgm:pt>
    <dgm:pt modelId="{5E738447-45A5-4B62-82FE-09AC6A94F24E}" type="parTrans" cxnId="{0CA85893-1FE5-44C7-A240-8C1E24974847}">
      <dgm:prSet/>
      <dgm:spPr/>
      <dgm:t>
        <a:bodyPr/>
        <a:lstStyle/>
        <a:p>
          <a:endParaRPr lang="en-US"/>
        </a:p>
      </dgm:t>
    </dgm:pt>
    <dgm:pt modelId="{418550AA-5BC1-4569-A283-0E8AE51E9206}" type="sibTrans" cxnId="{0CA85893-1FE5-44C7-A240-8C1E24974847}">
      <dgm:prSet/>
      <dgm:spPr/>
      <dgm:t>
        <a:bodyPr/>
        <a:lstStyle/>
        <a:p>
          <a:endParaRPr lang="en-US"/>
        </a:p>
      </dgm:t>
    </dgm:pt>
    <dgm:pt modelId="{B66E912D-11D5-488F-A45F-59ACFAE85410}" type="pres">
      <dgm:prSet presAssocID="{34B7112B-7A96-4742-8CF2-614130C9266E}" presName="Name0" presStyleCnt="0">
        <dgm:presLayoutVars>
          <dgm:dir/>
          <dgm:resizeHandles val="exact"/>
        </dgm:presLayoutVars>
      </dgm:prSet>
      <dgm:spPr/>
      <dgm:t>
        <a:bodyPr/>
        <a:lstStyle/>
        <a:p>
          <a:endParaRPr lang="en-US"/>
        </a:p>
      </dgm:t>
    </dgm:pt>
    <dgm:pt modelId="{2F684824-7968-4B1B-88A9-69F4DD6515DB}" type="pres">
      <dgm:prSet presAssocID="{34B7112B-7A96-4742-8CF2-614130C9266E}" presName="fgShape" presStyleLbl="fgShp" presStyleIdx="0" presStyleCnt="1"/>
      <dgm:spPr/>
    </dgm:pt>
    <dgm:pt modelId="{0DE2FD98-D09F-42AA-BFB9-F0789DA609BB}" type="pres">
      <dgm:prSet presAssocID="{34B7112B-7A96-4742-8CF2-614130C9266E}" presName="linComp" presStyleCnt="0"/>
      <dgm:spPr/>
    </dgm:pt>
    <dgm:pt modelId="{C699A72C-032E-4F8E-B7A6-C3E0702D343D}" type="pres">
      <dgm:prSet presAssocID="{3F11116B-483D-49B0-87CA-18F99D31A4F8}" presName="compNode" presStyleCnt="0"/>
      <dgm:spPr/>
    </dgm:pt>
    <dgm:pt modelId="{DAB16407-76C0-49DE-9AA1-4E0511166942}" type="pres">
      <dgm:prSet presAssocID="{3F11116B-483D-49B0-87CA-18F99D31A4F8}" presName="bkgdShape" presStyleLbl="node1" presStyleIdx="0" presStyleCnt="6"/>
      <dgm:spPr/>
      <dgm:t>
        <a:bodyPr/>
        <a:lstStyle/>
        <a:p>
          <a:endParaRPr lang="en-US"/>
        </a:p>
      </dgm:t>
    </dgm:pt>
    <dgm:pt modelId="{12143390-AF05-4D35-9264-F3D4F2A28EE9}" type="pres">
      <dgm:prSet presAssocID="{3F11116B-483D-49B0-87CA-18F99D31A4F8}" presName="nodeTx" presStyleLbl="node1" presStyleIdx="0" presStyleCnt="6">
        <dgm:presLayoutVars>
          <dgm:bulletEnabled val="1"/>
        </dgm:presLayoutVars>
      </dgm:prSet>
      <dgm:spPr/>
      <dgm:t>
        <a:bodyPr/>
        <a:lstStyle/>
        <a:p>
          <a:endParaRPr lang="en-US"/>
        </a:p>
      </dgm:t>
    </dgm:pt>
    <dgm:pt modelId="{C5F91A62-3989-4599-A14E-74A353A64E76}" type="pres">
      <dgm:prSet presAssocID="{3F11116B-483D-49B0-87CA-18F99D31A4F8}" presName="invisiNode" presStyleLbl="node1" presStyleIdx="0" presStyleCnt="6"/>
      <dgm:spPr/>
    </dgm:pt>
    <dgm:pt modelId="{7219EE6F-A70A-4267-846D-34FD4D14367E}" type="pres">
      <dgm:prSet presAssocID="{3F11116B-483D-49B0-87CA-18F99D31A4F8}" presName="imagNode" presStyleLbl="fgImgPlace1" presStyleIdx="0" presStyleCnt="6"/>
      <dgm:spPr>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t="-15000" b="-15000"/>
          </a:stretch>
        </a:blipFill>
      </dgm:spPr>
    </dgm:pt>
    <dgm:pt modelId="{3A09E2E3-4BAF-41FF-BE6A-EA5ABFF8FAAF}" type="pres">
      <dgm:prSet presAssocID="{A1ACDE50-BAEF-4ED8-9701-ABD598DDAA78}" presName="sibTrans" presStyleLbl="sibTrans2D1" presStyleIdx="0" presStyleCnt="0"/>
      <dgm:spPr/>
      <dgm:t>
        <a:bodyPr/>
        <a:lstStyle/>
        <a:p>
          <a:endParaRPr lang="en-US"/>
        </a:p>
      </dgm:t>
    </dgm:pt>
    <dgm:pt modelId="{53D5FF22-1B63-48D3-ADE3-17C9212B42AC}" type="pres">
      <dgm:prSet presAssocID="{75F73D6A-8B70-45DE-AE8A-3F91C7B4A749}" presName="compNode" presStyleCnt="0"/>
      <dgm:spPr/>
    </dgm:pt>
    <dgm:pt modelId="{6E41954E-9304-45B4-9DBA-05B1096F2143}" type="pres">
      <dgm:prSet presAssocID="{75F73D6A-8B70-45DE-AE8A-3F91C7B4A749}" presName="bkgdShape" presStyleLbl="node1" presStyleIdx="1" presStyleCnt="6"/>
      <dgm:spPr/>
      <dgm:t>
        <a:bodyPr/>
        <a:lstStyle/>
        <a:p>
          <a:endParaRPr lang="en-US"/>
        </a:p>
      </dgm:t>
    </dgm:pt>
    <dgm:pt modelId="{14C6E296-8EDA-4A1C-805E-DD8BFE5390FB}" type="pres">
      <dgm:prSet presAssocID="{75F73D6A-8B70-45DE-AE8A-3F91C7B4A749}" presName="nodeTx" presStyleLbl="node1" presStyleIdx="1" presStyleCnt="6">
        <dgm:presLayoutVars>
          <dgm:bulletEnabled val="1"/>
        </dgm:presLayoutVars>
      </dgm:prSet>
      <dgm:spPr/>
      <dgm:t>
        <a:bodyPr/>
        <a:lstStyle/>
        <a:p>
          <a:endParaRPr lang="en-US"/>
        </a:p>
      </dgm:t>
    </dgm:pt>
    <dgm:pt modelId="{5C148513-A228-473A-A58A-C2266F65820E}" type="pres">
      <dgm:prSet presAssocID="{75F73D6A-8B70-45DE-AE8A-3F91C7B4A749}" presName="invisiNode" presStyleLbl="node1" presStyleIdx="1" presStyleCnt="6"/>
      <dgm:spPr/>
    </dgm:pt>
    <dgm:pt modelId="{1B55A311-E352-4E29-BD77-EA9C7BF3874F}" type="pres">
      <dgm:prSet presAssocID="{75F73D6A-8B70-45DE-AE8A-3F91C7B4A749}" presName="imagNode" presStyleLbl="fgImgPlace1" presStyleIdx="1" presStyleCnt="6"/>
      <dgm:spPr>
        <a:blipFill>
          <a:blip xmlns:r="http://schemas.openxmlformats.org/officeDocument/2006/relationships" r:embed="rId2">
            <a:extLst>
              <a:ext uri="{28A0092B-C50C-407E-A947-70E740481C1C}">
                <a14:useLocalDpi xmlns:a14="http://schemas.microsoft.com/office/drawing/2010/main" xmlns="" val="0"/>
              </a:ext>
            </a:extLst>
          </a:blip>
          <a:srcRect/>
          <a:stretch>
            <a:fillRect l="-82000" r="-82000"/>
          </a:stretch>
        </a:blipFill>
      </dgm:spPr>
    </dgm:pt>
    <dgm:pt modelId="{302685E4-8DD3-4480-87D4-4975FA2F819C}" type="pres">
      <dgm:prSet presAssocID="{CD6487E8-A69D-4E09-AD2A-2068CC4D1FAB}" presName="sibTrans" presStyleLbl="sibTrans2D1" presStyleIdx="0" presStyleCnt="0"/>
      <dgm:spPr/>
      <dgm:t>
        <a:bodyPr/>
        <a:lstStyle/>
        <a:p>
          <a:endParaRPr lang="en-US"/>
        </a:p>
      </dgm:t>
    </dgm:pt>
    <dgm:pt modelId="{FCF5B157-4FBA-4DF2-B9C5-4C22D81C561D}" type="pres">
      <dgm:prSet presAssocID="{CDF4A350-7E2B-4C33-BCD8-E612F0D1DED8}" presName="compNode" presStyleCnt="0"/>
      <dgm:spPr/>
    </dgm:pt>
    <dgm:pt modelId="{74F93F20-CF2F-48EB-938A-3143E2D72000}" type="pres">
      <dgm:prSet presAssocID="{CDF4A350-7E2B-4C33-BCD8-E612F0D1DED8}" presName="bkgdShape" presStyleLbl="node1" presStyleIdx="2" presStyleCnt="6"/>
      <dgm:spPr/>
      <dgm:t>
        <a:bodyPr/>
        <a:lstStyle/>
        <a:p>
          <a:endParaRPr lang="en-US"/>
        </a:p>
      </dgm:t>
    </dgm:pt>
    <dgm:pt modelId="{DA854F1B-768D-44C9-9729-9C86C5F17B5B}" type="pres">
      <dgm:prSet presAssocID="{CDF4A350-7E2B-4C33-BCD8-E612F0D1DED8}" presName="nodeTx" presStyleLbl="node1" presStyleIdx="2" presStyleCnt="6">
        <dgm:presLayoutVars>
          <dgm:bulletEnabled val="1"/>
        </dgm:presLayoutVars>
      </dgm:prSet>
      <dgm:spPr/>
      <dgm:t>
        <a:bodyPr/>
        <a:lstStyle/>
        <a:p>
          <a:endParaRPr lang="en-US"/>
        </a:p>
      </dgm:t>
    </dgm:pt>
    <dgm:pt modelId="{8D79AEFD-3B79-42B4-ACEE-C914D682BF21}" type="pres">
      <dgm:prSet presAssocID="{CDF4A350-7E2B-4C33-BCD8-E612F0D1DED8}" presName="invisiNode" presStyleLbl="node1" presStyleIdx="2" presStyleCnt="6"/>
      <dgm:spPr/>
    </dgm:pt>
    <dgm:pt modelId="{401CAC4D-0D79-496F-96D8-3F29EBCA3D38}" type="pres">
      <dgm:prSet presAssocID="{CDF4A350-7E2B-4C33-BCD8-E612F0D1DED8}" presName="imagNode" presStyleLbl="fgImgPlace1" presStyleIdx="2" presStyleCnt="6"/>
      <dgm:spPr>
        <a:blipFill>
          <a:blip xmlns:r="http://schemas.openxmlformats.org/officeDocument/2006/relationships" r:embed="rId3">
            <a:extLst>
              <a:ext uri="{28A0092B-C50C-407E-A947-70E740481C1C}">
                <a14:useLocalDpi xmlns:a14="http://schemas.microsoft.com/office/drawing/2010/main" xmlns="" val="0"/>
              </a:ext>
            </a:extLst>
          </a:blip>
          <a:srcRect/>
          <a:stretch>
            <a:fillRect l="-37000" r="-37000"/>
          </a:stretch>
        </a:blipFill>
      </dgm:spPr>
    </dgm:pt>
    <dgm:pt modelId="{9C69A936-DA2B-4514-8B84-FB2DD795DD27}" type="pres">
      <dgm:prSet presAssocID="{2138A9B5-D807-49E1-BA8F-68DFDA2CFAC1}" presName="sibTrans" presStyleLbl="sibTrans2D1" presStyleIdx="0" presStyleCnt="0"/>
      <dgm:spPr/>
      <dgm:t>
        <a:bodyPr/>
        <a:lstStyle/>
        <a:p>
          <a:endParaRPr lang="en-US"/>
        </a:p>
      </dgm:t>
    </dgm:pt>
    <dgm:pt modelId="{786D7480-007F-4C39-939F-BA40F1A67997}" type="pres">
      <dgm:prSet presAssocID="{DEA74A2E-DB6C-4F1C-9CB0-9C5565E1F51C}" presName="compNode" presStyleCnt="0"/>
      <dgm:spPr/>
    </dgm:pt>
    <dgm:pt modelId="{1E23D512-D225-47FF-9337-27259ABF71EB}" type="pres">
      <dgm:prSet presAssocID="{DEA74A2E-DB6C-4F1C-9CB0-9C5565E1F51C}" presName="bkgdShape" presStyleLbl="node1" presStyleIdx="3" presStyleCnt="6"/>
      <dgm:spPr/>
      <dgm:t>
        <a:bodyPr/>
        <a:lstStyle/>
        <a:p>
          <a:endParaRPr lang="en-US"/>
        </a:p>
      </dgm:t>
    </dgm:pt>
    <dgm:pt modelId="{93452EFA-BDED-462A-84F1-3836CC01D4A8}" type="pres">
      <dgm:prSet presAssocID="{DEA74A2E-DB6C-4F1C-9CB0-9C5565E1F51C}" presName="nodeTx" presStyleLbl="node1" presStyleIdx="3" presStyleCnt="6">
        <dgm:presLayoutVars>
          <dgm:bulletEnabled val="1"/>
        </dgm:presLayoutVars>
      </dgm:prSet>
      <dgm:spPr/>
      <dgm:t>
        <a:bodyPr/>
        <a:lstStyle/>
        <a:p>
          <a:endParaRPr lang="en-US"/>
        </a:p>
      </dgm:t>
    </dgm:pt>
    <dgm:pt modelId="{2D8BCCD1-09D6-47EC-B246-DFDD1CDC21D5}" type="pres">
      <dgm:prSet presAssocID="{DEA74A2E-DB6C-4F1C-9CB0-9C5565E1F51C}" presName="invisiNode" presStyleLbl="node1" presStyleIdx="3" presStyleCnt="6"/>
      <dgm:spPr/>
    </dgm:pt>
    <dgm:pt modelId="{423EAF63-7C2F-4C55-B093-A36E9342D1FA}" type="pres">
      <dgm:prSet presAssocID="{DEA74A2E-DB6C-4F1C-9CB0-9C5565E1F51C}" presName="imagNode" presStyleLbl="fgImgPlace1" presStyleIdx="3" presStyleCnt="6"/>
      <dgm:spPr>
        <a:blipFill>
          <a:blip xmlns:r="http://schemas.openxmlformats.org/officeDocument/2006/relationships" r:embed="rId4">
            <a:extLst>
              <a:ext uri="{28A0092B-C50C-407E-A947-70E740481C1C}">
                <a14:useLocalDpi xmlns:a14="http://schemas.microsoft.com/office/drawing/2010/main" xmlns="" val="0"/>
              </a:ext>
            </a:extLst>
          </a:blip>
          <a:srcRect/>
          <a:stretch>
            <a:fillRect l="-59000" r="-59000"/>
          </a:stretch>
        </a:blipFill>
      </dgm:spPr>
    </dgm:pt>
    <dgm:pt modelId="{3E226A0A-E0DE-4B70-A230-61E5825FEA0B}" type="pres">
      <dgm:prSet presAssocID="{DD9A126E-9090-4D68-A32A-7D69ECE6C1B8}" presName="sibTrans" presStyleLbl="sibTrans2D1" presStyleIdx="0" presStyleCnt="0"/>
      <dgm:spPr/>
      <dgm:t>
        <a:bodyPr/>
        <a:lstStyle/>
        <a:p>
          <a:endParaRPr lang="en-US"/>
        </a:p>
      </dgm:t>
    </dgm:pt>
    <dgm:pt modelId="{6DD0A963-3014-4B5B-9096-25B9779BC978}" type="pres">
      <dgm:prSet presAssocID="{5074955F-EBDC-4C66-AE49-35868055B4EF}" presName="compNode" presStyleCnt="0"/>
      <dgm:spPr/>
    </dgm:pt>
    <dgm:pt modelId="{20AE1065-06BB-4AD6-98D4-C07DD345F7B5}" type="pres">
      <dgm:prSet presAssocID="{5074955F-EBDC-4C66-AE49-35868055B4EF}" presName="bkgdShape" presStyleLbl="node1" presStyleIdx="4" presStyleCnt="6"/>
      <dgm:spPr/>
      <dgm:t>
        <a:bodyPr/>
        <a:lstStyle/>
        <a:p>
          <a:endParaRPr lang="en-US"/>
        </a:p>
      </dgm:t>
    </dgm:pt>
    <dgm:pt modelId="{37949BF6-7AE6-4763-AC25-1A6F9C7D61E6}" type="pres">
      <dgm:prSet presAssocID="{5074955F-EBDC-4C66-AE49-35868055B4EF}" presName="nodeTx" presStyleLbl="node1" presStyleIdx="4" presStyleCnt="6">
        <dgm:presLayoutVars>
          <dgm:bulletEnabled val="1"/>
        </dgm:presLayoutVars>
      </dgm:prSet>
      <dgm:spPr/>
      <dgm:t>
        <a:bodyPr/>
        <a:lstStyle/>
        <a:p>
          <a:endParaRPr lang="en-US"/>
        </a:p>
      </dgm:t>
    </dgm:pt>
    <dgm:pt modelId="{58F0961A-56F7-4461-84A9-2FE37550BA2A}" type="pres">
      <dgm:prSet presAssocID="{5074955F-EBDC-4C66-AE49-35868055B4EF}" presName="invisiNode" presStyleLbl="node1" presStyleIdx="4" presStyleCnt="6"/>
      <dgm:spPr/>
    </dgm:pt>
    <dgm:pt modelId="{3A046441-F16E-45A0-AA7C-7F55A1C4F292}" type="pres">
      <dgm:prSet presAssocID="{5074955F-EBDC-4C66-AE49-35868055B4EF}" presName="imagNode" presStyleLbl="fgImgPlace1" presStyleIdx="4" presStyleCnt="6"/>
      <dgm:spPr>
        <a:blipFill>
          <a:blip xmlns:r="http://schemas.openxmlformats.org/officeDocument/2006/relationships" r:embed="rId5">
            <a:extLst>
              <a:ext uri="{28A0092B-C50C-407E-A947-70E740481C1C}">
                <a14:useLocalDpi xmlns:a14="http://schemas.microsoft.com/office/drawing/2010/main" xmlns="" val="0"/>
              </a:ext>
            </a:extLst>
          </a:blip>
          <a:srcRect/>
          <a:stretch>
            <a:fillRect l="-33000" r="-33000"/>
          </a:stretch>
        </a:blipFill>
      </dgm:spPr>
    </dgm:pt>
    <dgm:pt modelId="{F3656622-BDBE-4C29-A768-69F3392AB39F}" type="pres">
      <dgm:prSet presAssocID="{006463C5-D824-4B63-9B18-45494A62C3F3}" presName="sibTrans" presStyleLbl="sibTrans2D1" presStyleIdx="0" presStyleCnt="0"/>
      <dgm:spPr/>
      <dgm:t>
        <a:bodyPr/>
        <a:lstStyle/>
        <a:p>
          <a:endParaRPr lang="en-US"/>
        </a:p>
      </dgm:t>
    </dgm:pt>
    <dgm:pt modelId="{7A240F49-BC41-4F81-A099-1B9A0B0C673F}" type="pres">
      <dgm:prSet presAssocID="{70EF1E0A-4723-4EC3-9260-1E42403E5D87}" presName="compNode" presStyleCnt="0"/>
      <dgm:spPr/>
    </dgm:pt>
    <dgm:pt modelId="{98B6B8BB-7C6D-4B26-A1E2-9C85D558F2BA}" type="pres">
      <dgm:prSet presAssocID="{70EF1E0A-4723-4EC3-9260-1E42403E5D87}" presName="bkgdShape" presStyleLbl="node1" presStyleIdx="5" presStyleCnt="6"/>
      <dgm:spPr/>
      <dgm:t>
        <a:bodyPr/>
        <a:lstStyle/>
        <a:p>
          <a:endParaRPr lang="en-US"/>
        </a:p>
      </dgm:t>
    </dgm:pt>
    <dgm:pt modelId="{C241DE00-CEA9-4AEB-89F1-AFFDA65FCE69}" type="pres">
      <dgm:prSet presAssocID="{70EF1E0A-4723-4EC3-9260-1E42403E5D87}" presName="nodeTx" presStyleLbl="node1" presStyleIdx="5" presStyleCnt="6">
        <dgm:presLayoutVars>
          <dgm:bulletEnabled val="1"/>
        </dgm:presLayoutVars>
      </dgm:prSet>
      <dgm:spPr/>
      <dgm:t>
        <a:bodyPr/>
        <a:lstStyle/>
        <a:p>
          <a:endParaRPr lang="en-US"/>
        </a:p>
      </dgm:t>
    </dgm:pt>
    <dgm:pt modelId="{E0D1FD19-F0D3-4836-891E-08E9E1EE33C7}" type="pres">
      <dgm:prSet presAssocID="{70EF1E0A-4723-4EC3-9260-1E42403E5D87}" presName="invisiNode" presStyleLbl="node1" presStyleIdx="5" presStyleCnt="6"/>
      <dgm:spPr/>
    </dgm:pt>
    <dgm:pt modelId="{101F5696-6EEC-4A80-AEDE-595434D4E4CD}" type="pres">
      <dgm:prSet presAssocID="{70EF1E0A-4723-4EC3-9260-1E42403E5D87}" presName="imagNode" presStyleLbl="fgImgPlace1" presStyleIdx="5" presStyleCnt="6"/>
      <dgm:spPr>
        <a:blipFill>
          <a:blip xmlns:r="http://schemas.openxmlformats.org/officeDocument/2006/relationships" r:embed="rId6">
            <a:extLst>
              <a:ext uri="{28A0092B-C50C-407E-A947-70E740481C1C}">
                <a14:useLocalDpi xmlns:a14="http://schemas.microsoft.com/office/drawing/2010/main" xmlns="" val="0"/>
              </a:ext>
            </a:extLst>
          </a:blip>
          <a:srcRect/>
          <a:stretch>
            <a:fillRect l="-37000" r="-37000"/>
          </a:stretch>
        </a:blipFill>
      </dgm:spPr>
    </dgm:pt>
  </dgm:ptLst>
  <dgm:cxnLst>
    <dgm:cxn modelId="{232CBED1-BAC6-4616-8C96-D9B021C80C45}" type="presOf" srcId="{DEA74A2E-DB6C-4F1C-9CB0-9C5565E1F51C}" destId="{93452EFA-BDED-462A-84F1-3836CC01D4A8}" srcOrd="1" destOrd="0" presId="urn:microsoft.com/office/officeart/2005/8/layout/hList7#1"/>
    <dgm:cxn modelId="{13ABDD97-2264-40B5-81A2-62DDF955A8BF}" type="presOf" srcId="{75F73D6A-8B70-45DE-AE8A-3F91C7B4A749}" destId="{14C6E296-8EDA-4A1C-805E-DD8BFE5390FB}" srcOrd="1" destOrd="0" presId="urn:microsoft.com/office/officeart/2005/8/layout/hList7#1"/>
    <dgm:cxn modelId="{55B4CC82-C52F-4B15-B068-633F59F7AD6F}" type="presOf" srcId="{34B7112B-7A96-4742-8CF2-614130C9266E}" destId="{B66E912D-11D5-488F-A45F-59ACFAE85410}" srcOrd="0" destOrd="0" presId="urn:microsoft.com/office/officeart/2005/8/layout/hList7#1"/>
    <dgm:cxn modelId="{17B91E7A-3DB4-49EF-BAFA-6AF1ED2C4517}" srcId="{34B7112B-7A96-4742-8CF2-614130C9266E}" destId="{5074955F-EBDC-4C66-AE49-35868055B4EF}" srcOrd="4" destOrd="0" parTransId="{F669E1D3-080C-457C-BDCC-65796740E382}" sibTransId="{006463C5-D824-4B63-9B18-45494A62C3F3}"/>
    <dgm:cxn modelId="{C961FB84-E682-4C8E-87FC-A2190764BE67}" type="presOf" srcId="{CD6487E8-A69D-4E09-AD2A-2068CC4D1FAB}" destId="{302685E4-8DD3-4480-87D4-4975FA2F819C}" srcOrd="0" destOrd="0" presId="urn:microsoft.com/office/officeart/2005/8/layout/hList7#1"/>
    <dgm:cxn modelId="{AB7D5388-4EE8-4EAF-9FB1-A32A31465C1E}" srcId="{34B7112B-7A96-4742-8CF2-614130C9266E}" destId="{CDF4A350-7E2B-4C33-BCD8-E612F0D1DED8}" srcOrd="2" destOrd="0" parTransId="{DC3C9EEC-54C7-4646-93C3-429B39D163E6}" sibTransId="{2138A9B5-D807-49E1-BA8F-68DFDA2CFAC1}"/>
    <dgm:cxn modelId="{19FEFDA1-F55E-45A9-B357-47797F26BF9C}" type="presOf" srcId="{75F73D6A-8B70-45DE-AE8A-3F91C7B4A749}" destId="{6E41954E-9304-45B4-9DBA-05B1096F2143}" srcOrd="0" destOrd="0" presId="urn:microsoft.com/office/officeart/2005/8/layout/hList7#1"/>
    <dgm:cxn modelId="{F15B9873-95B4-46AC-AD56-DD3A41E704C0}" type="presOf" srcId="{70EF1E0A-4723-4EC3-9260-1E42403E5D87}" destId="{C241DE00-CEA9-4AEB-89F1-AFFDA65FCE69}" srcOrd="1" destOrd="0" presId="urn:microsoft.com/office/officeart/2005/8/layout/hList7#1"/>
    <dgm:cxn modelId="{0CA85893-1FE5-44C7-A240-8C1E24974847}" srcId="{34B7112B-7A96-4742-8CF2-614130C9266E}" destId="{70EF1E0A-4723-4EC3-9260-1E42403E5D87}" srcOrd="5" destOrd="0" parTransId="{5E738447-45A5-4B62-82FE-09AC6A94F24E}" sibTransId="{418550AA-5BC1-4569-A283-0E8AE51E9206}"/>
    <dgm:cxn modelId="{C8059AA0-2D9A-4603-AFC8-EF61A464A14F}" srcId="{34B7112B-7A96-4742-8CF2-614130C9266E}" destId="{3F11116B-483D-49B0-87CA-18F99D31A4F8}" srcOrd="0" destOrd="0" parTransId="{CA2728D8-1BFA-46F5-AB99-69B23D9AE3DB}" sibTransId="{A1ACDE50-BAEF-4ED8-9701-ABD598DDAA78}"/>
    <dgm:cxn modelId="{FCA54AC2-BE05-4F9C-A12F-369A366F8D21}" type="presOf" srcId="{006463C5-D824-4B63-9B18-45494A62C3F3}" destId="{F3656622-BDBE-4C29-A768-69F3392AB39F}" srcOrd="0" destOrd="0" presId="urn:microsoft.com/office/officeart/2005/8/layout/hList7#1"/>
    <dgm:cxn modelId="{5DE96769-886A-4AFC-B4BF-3CA7977A9D8F}" type="presOf" srcId="{DEA74A2E-DB6C-4F1C-9CB0-9C5565E1F51C}" destId="{1E23D512-D225-47FF-9337-27259ABF71EB}" srcOrd="0" destOrd="0" presId="urn:microsoft.com/office/officeart/2005/8/layout/hList7#1"/>
    <dgm:cxn modelId="{3A755BB4-D7F7-42CF-84D1-BE4810EDBA3C}" type="presOf" srcId="{CDF4A350-7E2B-4C33-BCD8-E612F0D1DED8}" destId="{74F93F20-CF2F-48EB-938A-3143E2D72000}" srcOrd="0" destOrd="0" presId="urn:microsoft.com/office/officeart/2005/8/layout/hList7#1"/>
    <dgm:cxn modelId="{0CDAD9E6-AF7B-4BBF-B631-14D4BFC83C58}" type="presOf" srcId="{3F11116B-483D-49B0-87CA-18F99D31A4F8}" destId="{DAB16407-76C0-49DE-9AA1-4E0511166942}" srcOrd="0" destOrd="0" presId="urn:microsoft.com/office/officeart/2005/8/layout/hList7#1"/>
    <dgm:cxn modelId="{F780521D-3EF9-4AAE-AE2E-96604C62D5E9}" type="presOf" srcId="{DD9A126E-9090-4D68-A32A-7D69ECE6C1B8}" destId="{3E226A0A-E0DE-4B70-A230-61E5825FEA0B}" srcOrd="0" destOrd="0" presId="urn:microsoft.com/office/officeart/2005/8/layout/hList7#1"/>
    <dgm:cxn modelId="{C2628715-00C0-437C-B8AA-E9280778F1C6}" type="presOf" srcId="{3F11116B-483D-49B0-87CA-18F99D31A4F8}" destId="{12143390-AF05-4D35-9264-F3D4F2A28EE9}" srcOrd="1" destOrd="0" presId="urn:microsoft.com/office/officeart/2005/8/layout/hList7#1"/>
    <dgm:cxn modelId="{839E8777-9FD6-4478-B6EB-6B0FE8E5028F}" type="presOf" srcId="{CDF4A350-7E2B-4C33-BCD8-E612F0D1DED8}" destId="{DA854F1B-768D-44C9-9729-9C86C5F17B5B}" srcOrd="1" destOrd="0" presId="urn:microsoft.com/office/officeart/2005/8/layout/hList7#1"/>
    <dgm:cxn modelId="{183098D2-B028-43BA-A505-24E533FEF5EB}" type="presOf" srcId="{A1ACDE50-BAEF-4ED8-9701-ABD598DDAA78}" destId="{3A09E2E3-4BAF-41FF-BE6A-EA5ABFF8FAAF}" srcOrd="0" destOrd="0" presId="urn:microsoft.com/office/officeart/2005/8/layout/hList7#1"/>
    <dgm:cxn modelId="{B507485D-32A6-4457-8928-D823883D3605}" type="presOf" srcId="{5074955F-EBDC-4C66-AE49-35868055B4EF}" destId="{37949BF6-7AE6-4763-AC25-1A6F9C7D61E6}" srcOrd="1" destOrd="0" presId="urn:microsoft.com/office/officeart/2005/8/layout/hList7#1"/>
    <dgm:cxn modelId="{35D27D87-B4D2-428E-B07A-4FD93A4D72EC}" srcId="{34B7112B-7A96-4742-8CF2-614130C9266E}" destId="{DEA74A2E-DB6C-4F1C-9CB0-9C5565E1F51C}" srcOrd="3" destOrd="0" parTransId="{814B9762-9A48-4416-89F7-632F97923ACB}" sibTransId="{DD9A126E-9090-4D68-A32A-7D69ECE6C1B8}"/>
    <dgm:cxn modelId="{11271499-21B1-42A3-BA38-E6006638FFB3}" type="presOf" srcId="{2138A9B5-D807-49E1-BA8F-68DFDA2CFAC1}" destId="{9C69A936-DA2B-4514-8B84-FB2DD795DD27}" srcOrd="0" destOrd="0" presId="urn:microsoft.com/office/officeart/2005/8/layout/hList7#1"/>
    <dgm:cxn modelId="{D4ECD785-BCFD-4ED9-AF5E-ED2A95154E84}" type="presOf" srcId="{70EF1E0A-4723-4EC3-9260-1E42403E5D87}" destId="{98B6B8BB-7C6D-4B26-A1E2-9C85D558F2BA}" srcOrd="0" destOrd="0" presId="urn:microsoft.com/office/officeart/2005/8/layout/hList7#1"/>
    <dgm:cxn modelId="{4BC514B6-9B26-4DE6-9296-B1F4F2052B4F}" srcId="{34B7112B-7A96-4742-8CF2-614130C9266E}" destId="{75F73D6A-8B70-45DE-AE8A-3F91C7B4A749}" srcOrd="1" destOrd="0" parTransId="{C22D1AEE-16C4-447A-BD8B-96E852BCA831}" sibTransId="{CD6487E8-A69D-4E09-AD2A-2068CC4D1FAB}"/>
    <dgm:cxn modelId="{893FDE4D-FB98-4D3A-B571-A7C3BA012B99}" type="presOf" srcId="{5074955F-EBDC-4C66-AE49-35868055B4EF}" destId="{20AE1065-06BB-4AD6-98D4-C07DD345F7B5}" srcOrd="0" destOrd="0" presId="urn:microsoft.com/office/officeart/2005/8/layout/hList7#1"/>
    <dgm:cxn modelId="{79892982-CAF9-40FB-876B-050FA4ED21C9}" type="presParOf" srcId="{B66E912D-11D5-488F-A45F-59ACFAE85410}" destId="{2F684824-7968-4B1B-88A9-69F4DD6515DB}" srcOrd="0" destOrd="0" presId="urn:microsoft.com/office/officeart/2005/8/layout/hList7#1"/>
    <dgm:cxn modelId="{F9BA9781-AE42-486B-A27B-EC254EC27335}" type="presParOf" srcId="{B66E912D-11D5-488F-A45F-59ACFAE85410}" destId="{0DE2FD98-D09F-42AA-BFB9-F0789DA609BB}" srcOrd="1" destOrd="0" presId="urn:microsoft.com/office/officeart/2005/8/layout/hList7#1"/>
    <dgm:cxn modelId="{788D8A49-3334-405D-A9BC-5D0CAEDF8220}" type="presParOf" srcId="{0DE2FD98-D09F-42AA-BFB9-F0789DA609BB}" destId="{C699A72C-032E-4F8E-B7A6-C3E0702D343D}" srcOrd="0" destOrd="0" presId="urn:microsoft.com/office/officeart/2005/8/layout/hList7#1"/>
    <dgm:cxn modelId="{EB01F1A3-5921-48AD-A4B8-68240B45FF39}" type="presParOf" srcId="{C699A72C-032E-4F8E-B7A6-C3E0702D343D}" destId="{DAB16407-76C0-49DE-9AA1-4E0511166942}" srcOrd="0" destOrd="0" presId="urn:microsoft.com/office/officeart/2005/8/layout/hList7#1"/>
    <dgm:cxn modelId="{36268556-5905-4FD5-86C2-D684ACE63459}" type="presParOf" srcId="{C699A72C-032E-4F8E-B7A6-C3E0702D343D}" destId="{12143390-AF05-4D35-9264-F3D4F2A28EE9}" srcOrd="1" destOrd="0" presId="urn:microsoft.com/office/officeart/2005/8/layout/hList7#1"/>
    <dgm:cxn modelId="{71CB52E7-1A11-43EB-8FC8-980F7349FDF5}" type="presParOf" srcId="{C699A72C-032E-4F8E-B7A6-C3E0702D343D}" destId="{C5F91A62-3989-4599-A14E-74A353A64E76}" srcOrd="2" destOrd="0" presId="urn:microsoft.com/office/officeart/2005/8/layout/hList7#1"/>
    <dgm:cxn modelId="{191DC72D-7B5D-41EE-B111-E2D838B3E5DB}" type="presParOf" srcId="{C699A72C-032E-4F8E-B7A6-C3E0702D343D}" destId="{7219EE6F-A70A-4267-846D-34FD4D14367E}" srcOrd="3" destOrd="0" presId="urn:microsoft.com/office/officeart/2005/8/layout/hList7#1"/>
    <dgm:cxn modelId="{AA0C2D54-9104-4661-8A9A-3F6D017FE6FE}" type="presParOf" srcId="{0DE2FD98-D09F-42AA-BFB9-F0789DA609BB}" destId="{3A09E2E3-4BAF-41FF-BE6A-EA5ABFF8FAAF}" srcOrd="1" destOrd="0" presId="urn:microsoft.com/office/officeart/2005/8/layout/hList7#1"/>
    <dgm:cxn modelId="{FE77D11A-B518-4DF4-9E46-E30A00D70D1D}" type="presParOf" srcId="{0DE2FD98-D09F-42AA-BFB9-F0789DA609BB}" destId="{53D5FF22-1B63-48D3-ADE3-17C9212B42AC}" srcOrd="2" destOrd="0" presId="urn:microsoft.com/office/officeart/2005/8/layout/hList7#1"/>
    <dgm:cxn modelId="{E120A249-6496-4337-BBB6-885BF259726D}" type="presParOf" srcId="{53D5FF22-1B63-48D3-ADE3-17C9212B42AC}" destId="{6E41954E-9304-45B4-9DBA-05B1096F2143}" srcOrd="0" destOrd="0" presId="urn:microsoft.com/office/officeart/2005/8/layout/hList7#1"/>
    <dgm:cxn modelId="{4D2BB291-252C-4763-919C-8EE1B92EE98D}" type="presParOf" srcId="{53D5FF22-1B63-48D3-ADE3-17C9212B42AC}" destId="{14C6E296-8EDA-4A1C-805E-DD8BFE5390FB}" srcOrd="1" destOrd="0" presId="urn:microsoft.com/office/officeart/2005/8/layout/hList7#1"/>
    <dgm:cxn modelId="{C25A1C05-CD5D-495E-A36D-B7D5C781894A}" type="presParOf" srcId="{53D5FF22-1B63-48D3-ADE3-17C9212B42AC}" destId="{5C148513-A228-473A-A58A-C2266F65820E}" srcOrd="2" destOrd="0" presId="urn:microsoft.com/office/officeart/2005/8/layout/hList7#1"/>
    <dgm:cxn modelId="{E79CCC39-413F-46BE-AA93-D9EC0CC861F9}" type="presParOf" srcId="{53D5FF22-1B63-48D3-ADE3-17C9212B42AC}" destId="{1B55A311-E352-4E29-BD77-EA9C7BF3874F}" srcOrd="3" destOrd="0" presId="urn:microsoft.com/office/officeart/2005/8/layout/hList7#1"/>
    <dgm:cxn modelId="{DDF9A02D-FF3F-4EC9-8C25-C5BDC69102BB}" type="presParOf" srcId="{0DE2FD98-D09F-42AA-BFB9-F0789DA609BB}" destId="{302685E4-8DD3-4480-87D4-4975FA2F819C}" srcOrd="3" destOrd="0" presId="urn:microsoft.com/office/officeart/2005/8/layout/hList7#1"/>
    <dgm:cxn modelId="{7AFBFB99-C4FF-4075-8BB0-6105355D01BF}" type="presParOf" srcId="{0DE2FD98-D09F-42AA-BFB9-F0789DA609BB}" destId="{FCF5B157-4FBA-4DF2-B9C5-4C22D81C561D}" srcOrd="4" destOrd="0" presId="urn:microsoft.com/office/officeart/2005/8/layout/hList7#1"/>
    <dgm:cxn modelId="{66F81010-68A5-40D2-960B-9EDFACB97A3C}" type="presParOf" srcId="{FCF5B157-4FBA-4DF2-B9C5-4C22D81C561D}" destId="{74F93F20-CF2F-48EB-938A-3143E2D72000}" srcOrd="0" destOrd="0" presId="urn:microsoft.com/office/officeart/2005/8/layout/hList7#1"/>
    <dgm:cxn modelId="{B00A133F-F465-423B-A466-A0A1ADAC72E7}" type="presParOf" srcId="{FCF5B157-4FBA-4DF2-B9C5-4C22D81C561D}" destId="{DA854F1B-768D-44C9-9729-9C86C5F17B5B}" srcOrd="1" destOrd="0" presId="urn:microsoft.com/office/officeart/2005/8/layout/hList7#1"/>
    <dgm:cxn modelId="{A6729D4D-342D-4A48-9EAB-0262985C6339}" type="presParOf" srcId="{FCF5B157-4FBA-4DF2-B9C5-4C22D81C561D}" destId="{8D79AEFD-3B79-42B4-ACEE-C914D682BF21}" srcOrd="2" destOrd="0" presId="urn:microsoft.com/office/officeart/2005/8/layout/hList7#1"/>
    <dgm:cxn modelId="{6ED9AAD2-6EF1-4576-AED7-F38B4D9CED2A}" type="presParOf" srcId="{FCF5B157-4FBA-4DF2-B9C5-4C22D81C561D}" destId="{401CAC4D-0D79-496F-96D8-3F29EBCA3D38}" srcOrd="3" destOrd="0" presId="urn:microsoft.com/office/officeart/2005/8/layout/hList7#1"/>
    <dgm:cxn modelId="{71C369D5-3A02-4008-969E-D2FA915A3F66}" type="presParOf" srcId="{0DE2FD98-D09F-42AA-BFB9-F0789DA609BB}" destId="{9C69A936-DA2B-4514-8B84-FB2DD795DD27}" srcOrd="5" destOrd="0" presId="urn:microsoft.com/office/officeart/2005/8/layout/hList7#1"/>
    <dgm:cxn modelId="{D094C423-6277-4A54-852A-56750CD24509}" type="presParOf" srcId="{0DE2FD98-D09F-42AA-BFB9-F0789DA609BB}" destId="{786D7480-007F-4C39-939F-BA40F1A67997}" srcOrd="6" destOrd="0" presId="urn:microsoft.com/office/officeart/2005/8/layout/hList7#1"/>
    <dgm:cxn modelId="{EC4B7F4D-B883-4D2C-A408-98B807BAAD08}" type="presParOf" srcId="{786D7480-007F-4C39-939F-BA40F1A67997}" destId="{1E23D512-D225-47FF-9337-27259ABF71EB}" srcOrd="0" destOrd="0" presId="urn:microsoft.com/office/officeart/2005/8/layout/hList7#1"/>
    <dgm:cxn modelId="{48076E7F-FF86-442F-B808-ED66A1EDBFAA}" type="presParOf" srcId="{786D7480-007F-4C39-939F-BA40F1A67997}" destId="{93452EFA-BDED-462A-84F1-3836CC01D4A8}" srcOrd="1" destOrd="0" presId="urn:microsoft.com/office/officeart/2005/8/layout/hList7#1"/>
    <dgm:cxn modelId="{B0036B73-0A29-4EE7-BE20-D4D22E3E45A0}" type="presParOf" srcId="{786D7480-007F-4C39-939F-BA40F1A67997}" destId="{2D8BCCD1-09D6-47EC-B246-DFDD1CDC21D5}" srcOrd="2" destOrd="0" presId="urn:microsoft.com/office/officeart/2005/8/layout/hList7#1"/>
    <dgm:cxn modelId="{AF9D69C1-52C7-4B84-92DB-FED28934F1C4}" type="presParOf" srcId="{786D7480-007F-4C39-939F-BA40F1A67997}" destId="{423EAF63-7C2F-4C55-B093-A36E9342D1FA}" srcOrd="3" destOrd="0" presId="urn:microsoft.com/office/officeart/2005/8/layout/hList7#1"/>
    <dgm:cxn modelId="{1CFBC42E-0E82-4501-BB47-96ECE55F9695}" type="presParOf" srcId="{0DE2FD98-D09F-42AA-BFB9-F0789DA609BB}" destId="{3E226A0A-E0DE-4B70-A230-61E5825FEA0B}" srcOrd="7" destOrd="0" presId="urn:microsoft.com/office/officeart/2005/8/layout/hList7#1"/>
    <dgm:cxn modelId="{3BF0FD14-B145-492D-8981-7E5A42992BFF}" type="presParOf" srcId="{0DE2FD98-D09F-42AA-BFB9-F0789DA609BB}" destId="{6DD0A963-3014-4B5B-9096-25B9779BC978}" srcOrd="8" destOrd="0" presId="urn:microsoft.com/office/officeart/2005/8/layout/hList7#1"/>
    <dgm:cxn modelId="{EF480B22-DE0C-45A2-87D3-5E59C0A8C6F7}" type="presParOf" srcId="{6DD0A963-3014-4B5B-9096-25B9779BC978}" destId="{20AE1065-06BB-4AD6-98D4-C07DD345F7B5}" srcOrd="0" destOrd="0" presId="urn:microsoft.com/office/officeart/2005/8/layout/hList7#1"/>
    <dgm:cxn modelId="{E320D515-4087-481A-AE2E-EC622F9A41B3}" type="presParOf" srcId="{6DD0A963-3014-4B5B-9096-25B9779BC978}" destId="{37949BF6-7AE6-4763-AC25-1A6F9C7D61E6}" srcOrd="1" destOrd="0" presId="urn:microsoft.com/office/officeart/2005/8/layout/hList7#1"/>
    <dgm:cxn modelId="{5AF253EE-61DA-49A9-880C-E49BCCA56E8A}" type="presParOf" srcId="{6DD0A963-3014-4B5B-9096-25B9779BC978}" destId="{58F0961A-56F7-4461-84A9-2FE37550BA2A}" srcOrd="2" destOrd="0" presId="urn:microsoft.com/office/officeart/2005/8/layout/hList7#1"/>
    <dgm:cxn modelId="{9E29F57B-BED0-40AB-8DF2-08F38FB5D427}" type="presParOf" srcId="{6DD0A963-3014-4B5B-9096-25B9779BC978}" destId="{3A046441-F16E-45A0-AA7C-7F55A1C4F292}" srcOrd="3" destOrd="0" presId="urn:microsoft.com/office/officeart/2005/8/layout/hList7#1"/>
    <dgm:cxn modelId="{07E68573-D126-486B-B8BB-5F82163EB8CB}" type="presParOf" srcId="{0DE2FD98-D09F-42AA-BFB9-F0789DA609BB}" destId="{F3656622-BDBE-4C29-A768-69F3392AB39F}" srcOrd="9" destOrd="0" presId="urn:microsoft.com/office/officeart/2005/8/layout/hList7#1"/>
    <dgm:cxn modelId="{38E7841E-EB66-4D1D-8A40-2B40938FC0F2}" type="presParOf" srcId="{0DE2FD98-D09F-42AA-BFB9-F0789DA609BB}" destId="{7A240F49-BC41-4F81-A099-1B9A0B0C673F}" srcOrd="10" destOrd="0" presId="urn:microsoft.com/office/officeart/2005/8/layout/hList7#1"/>
    <dgm:cxn modelId="{A4F1F7F3-6166-4F34-9947-3DE7D382B83F}" type="presParOf" srcId="{7A240F49-BC41-4F81-A099-1B9A0B0C673F}" destId="{98B6B8BB-7C6D-4B26-A1E2-9C85D558F2BA}" srcOrd="0" destOrd="0" presId="urn:microsoft.com/office/officeart/2005/8/layout/hList7#1"/>
    <dgm:cxn modelId="{358A50FE-F10E-4481-BA8D-00F3CCFDBF6F}" type="presParOf" srcId="{7A240F49-BC41-4F81-A099-1B9A0B0C673F}" destId="{C241DE00-CEA9-4AEB-89F1-AFFDA65FCE69}" srcOrd="1" destOrd="0" presId="urn:microsoft.com/office/officeart/2005/8/layout/hList7#1"/>
    <dgm:cxn modelId="{AFDCABF2-4D40-4D25-AAF8-54B452BE47C6}" type="presParOf" srcId="{7A240F49-BC41-4F81-A099-1B9A0B0C673F}" destId="{E0D1FD19-F0D3-4836-891E-08E9E1EE33C7}" srcOrd="2" destOrd="0" presId="urn:microsoft.com/office/officeart/2005/8/layout/hList7#1"/>
    <dgm:cxn modelId="{63D8C6F8-D8C4-416B-8B6F-AABCC3081719}" type="presParOf" srcId="{7A240F49-BC41-4F81-A099-1B9A0B0C673F}" destId="{101F5696-6EEC-4A80-AEDE-595434D4E4CD}" srcOrd="3" destOrd="0" presId="urn:microsoft.com/office/officeart/2005/8/layout/hList7#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E12CD3D-4FEE-4B51-8AE9-18BF739D93A1}" type="datetimeFigureOut">
              <a:rPr lang="en-US" smtClean="0"/>
              <a:pPr/>
              <a:t>11/16/2016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6CB3D2-0224-4F80-A580-C61AC7FB5A1D}" type="slidenum">
              <a:rPr lang="en-US" smtClean="0"/>
              <a:pPr/>
              <a:t>‹#›</a:t>
            </a:fld>
            <a:endParaRPr lang="en-US"/>
          </a:p>
        </p:txBody>
      </p:sp>
    </p:spTree>
    <p:extLst>
      <p:ext uri="{BB962C8B-B14F-4D97-AF65-F5344CB8AC3E}">
        <p14:creationId xmlns:p14="http://schemas.microsoft.com/office/powerpoint/2010/main" xmlns="" val="10728749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81DE76-B2EC-4F1C-93FE-EEB681CFE34D}" type="datetimeFigureOut">
              <a:rPr lang="en-US" smtClean="0"/>
              <a:pPr/>
              <a:t>11/16/2016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F3B35B-99B9-4692-9368-CA1AF9D028AB}" type="slidenum">
              <a:rPr lang="en-US" smtClean="0"/>
              <a:pPr/>
              <a:t>‹#›</a:t>
            </a:fld>
            <a:endParaRPr lang="en-US"/>
          </a:p>
        </p:txBody>
      </p:sp>
    </p:spTree>
    <p:extLst>
      <p:ext uri="{BB962C8B-B14F-4D97-AF65-F5344CB8AC3E}">
        <p14:creationId xmlns:p14="http://schemas.microsoft.com/office/powerpoint/2010/main" xmlns="" val="872151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7D8D0B-FD23-4BE6-9A2E-1DEB27F3B043}" type="slidenum">
              <a:rPr lang="en-US" smtClean="0"/>
              <a:pPr/>
              <a:t>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F3B35B-99B9-4692-9368-CA1AF9D028AB}"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7D8D0B-FD23-4BE6-9A2E-1DEB27F3B043}" type="slidenum">
              <a:rPr lang="en-US" smtClean="0"/>
              <a:pPr/>
              <a:t>17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7D8D0B-FD23-4BE6-9A2E-1DEB27F3B043}" type="slidenum">
              <a:rPr lang="en-US" smtClean="0">
                <a:solidFill>
                  <a:prstClr val="black"/>
                </a:solidFill>
              </a:rPr>
              <a:pPr/>
              <a:t>34</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a:t>Click to edit Master title style</a:t>
            </a:r>
            <a:endParaRPr lang="en-IN"/>
          </a:p>
        </p:txBody>
      </p:sp>
      <p:sp>
        <p:nvSpPr>
          <p:cNvPr id="3" name="Text Placeholder 2"/>
          <p:cNvSpPr>
            <a:spLocks noGrp="1"/>
          </p:cNvSpPr>
          <p:nvPr>
            <p:ph type="body" sz="half" idx="1"/>
          </p:nvPr>
        </p:nvSpPr>
        <p:spPr>
          <a:xfrm>
            <a:off x="10668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quarter" idx="2"/>
          </p:nvPr>
        </p:nvSpPr>
        <p:spPr>
          <a:xfrm>
            <a:off x="4914900" y="1981200"/>
            <a:ext cx="36957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Content Placeholder 4"/>
          <p:cNvSpPr>
            <a:spLocks noGrp="1"/>
          </p:cNvSpPr>
          <p:nvPr>
            <p:ph sz="quarter" idx="3"/>
          </p:nvPr>
        </p:nvSpPr>
        <p:spPr>
          <a:xfrm>
            <a:off x="4914900" y="4114800"/>
            <a:ext cx="36957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Rectangle 17"/>
          <p:cNvSpPr>
            <a:spLocks noGrp="1" noChangeArrowheads="1"/>
          </p:cNvSpPr>
          <p:nvPr>
            <p:ph type="dt" sz="half" idx="10"/>
          </p:nvPr>
        </p:nvSpPr>
        <p:spPr>
          <a:ln/>
        </p:spPr>
        <p:txBody>
          <a:bodyPr/>
          <a:lstStyle>
            <a:lvl1pPr>
              <a:defRPr/>
            </a:lvl1pPr>
          </a:lstStyle>
          <a:p>
            <a:pPr>
              <a:defRPr/>
            </a:pPr>
            <a:endParaRPr lang="en-US"/>
          </a:p>
        </p:txBody>
      </p:sp>
      <p:sp>
        <p:nvSpPr>
          <p:cNvPr id="7" name="Rectangle 18"/>
          <p:cNvSpPr>
            <a:spLocks noGrp="1" noChangeArrowheads="1"/>
          </p:cNvSpPr>
          <p:nvPr>
            <p:ph type="ftr" sz="quarter" idx="11"/>
          </p:nvPr>
        </p:nvSpPr>
        <p:spPr>
          <a:ln/>
        </p:spPr>
        <p:txBody>
          <a:bodyPr/>
          <a:lstStyle>
            <a:lvl1pPr>
              <a:defRPr/>
            </a:lvl1pPr>
          </a:lstStyle>
          <a:p>
            <a:pPr>
              <a:defRPr/>
            </a:pPr>
            <a:endParaRPr lang="en-US"/>
          </a:p>
        </p:txBody>
      </p:sp>
      <p:sp>
        <p:nvSpPr>
          <p:cNvPr id="8" name="Rectangle 19"/>
          <p:cNvSpPr>
            <a:spLocks noGrp="1" noChangeArrowheads="1"/>
          </p:cNvSpPr>
          <p:nvPr>
            <p:ph type="sldNum" sz="quarter" idx="12"/>
          </p:nvPr>
        </p:nvSpPr>
        <p:spPr>
          <a:ln/>
        </p:spPr>
        <p:txBody>
          <a:bodyPr/>
          <a:lstStyle>
            <a:lvl1pPr>
              <a:defRPr/>
            </a:lvl1pPr>
          </a:lstStyle>
          <a:p>
            <a:pPr>
              <a:defRPr/>
            </a:pPr>
            <a:fld id="{E410C533-7B41-4E9D-A008-C8ECC9908B6F}" type="slidenum">
              <a:rPr lang="en-US"/>
              <a:pPr>
                <a:defRPr/>
              </a:pPr>
              <a:t>‹#›</a:t>
            </a:fld>
            <a:endParaRPr lang="en-US"/>
          </a:p>
        </p:txBody>
      </p:sp>
    </p:spTree>
    <p:extLst>
      <p:ext uri="{BB962C8B-B14F-4D97-AF65-F5344CB8AC3E}">
        <p14:creationId xmlns:p14="http://schemas.microsoft.com/office/powerpoint/2010/main" xmlns="" val="4253973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2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3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 Id="rId5" Type="http://schemas.openxmlformats.org/officeDocument/2006/relationships/image" Target="../media/image73.jpeg"/><Relationship Id="rId4" Type="http://schemas.openxmlformats.org/officeDocument/2006/relationships/image" Target="../media/image7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www.rmcscadaww.com/"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rtsfros.com/rtdas" TargetMode="External"/><Relationship Id="rId5" Type="http://schemas.openxmlformats.org/officeDocument/2006/relationships/hyperlink" Target="http://www.msplautomationprojects.com/" TargetMode="External"/><Relationship Id="rId4" Type="http://schemas.openxmlformats.org/officeDocument/2006/relationships/hyperlink" Target="http://www.ignp.co.in/"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82.jpeg"/><Relationship Id="rId3" Type="http://schemas.openxmlformats.org/officeDocument/2006/relationships/image" Target="../media/image77.jpeg"/><Relationship Id="rId7" Type="http://schemas.openxmlformats.org/officeDocument/2006/relationships/image" Target="../media/image8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0.png"/><Relationship Id="rId11" Type="http://schemas.openxmlformats.org/officeDocument/2006/relationships/image" Target="../media/image85.jpeg"/><Relationship Id="rId5" Type="http://schemas.openxmlformats.org/officeDocument/2006/relationships/image" Target="../media/image79.png"/><Relationship Id="rId10" Type="http://schemas.openxmlformats.org/officeDocument/2006/relationships/image" Target="../media/image84.jpeg"/><Relationship Id="rId4" Type="http://schemas.openxmlformats.org/officeDocument/2006/relationships/image" Target="../media/image78.jpeg"/><Relationship Id="rId9" Type="http://schemas.openxmlformats.org/officeDocument/2006/relationships/image" Target="../media/image83.jpeg"/></Relationships>
</file>

<file path=ppt/slides/_rels/slide49.xml.rels><?xml version="1.0" encoding="UTF-8" standalone="yes"?>
<Relationships xmlns="http://schemas.openxmlformats.org/package/2006/relationships"><Relationship Id="rId8" Type="http://schemas.openxmlformats.org/officeDocument/2006/relationships/image" Target="../media/image84.jpeg"/><Relationship Id="rId3" Type="http://schemas.openxmlformats.org/officeDocument/2006/relationships/image" Target="../media/image79.png"/><Relationship Id="rId7" Type="http://schemas.openxmlformats.org/officeDocument/2006/relationships/image" Target="../media/image88.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7.jpeg"/><Relationship Id="rId4" Type="http://schemas.openxmlformats.org/officeDocument/2006/relationships/image" Target="../media/image86.png"/></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94.jpeg"/><Relationship Id="rId3" Type="http://schemas.openxmlformats.org/officeDocument/2006/relationships/image" Target="../media/image89.png"/><Relationship Id="rId7" Type="http://schemas.openxmlformats.org/officeDocument/2006/relationships/image" Target="../media/image93.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2.jpeg"/><Relationship Id="rId5" Type="http://schemas.openxmlformats.org/officeDocument/2006/relationships/image" Target="../media/image91.png"/><Relationship Id="rId4" Type="http://schemas.openxmlformats.org/officeDocument/2006/relationships/image" Target="../media/image90.png"/></Relationships>
</file>

<file path=ppt/slides/_rels/slide5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7.jpeg"/></Relationships>
</file>

<file path=ppt/slides/_rels/slide5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0.jpeg"/></Relationships>
</file>

<file path=ppt/slides/_rels/slide55.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2.jpeg"/></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04.png"/><Relationship Id="rId7" Type="http://schemas.openxmlformats.org/officeDocument/2006/relationships/image" Target="../media/image10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7.jpeg"/><Relationship Id="rId5" Type="http://schemas.openxmlformats.org/officeDocument/2006/relationships/image" Target="../media/image106.jpeg"/><Relationship Id="rId4" Type="http://schemas.openxmlformats.org/officeDocument/2006/relationships/image" Target="../media/image105.jpeg"/><Relationship Id="rId9" Type="http://schemas.openxmlformats.org/officeDocument/2006/relationships/image" Target="../media/image110.jpeg"/></Relationships>
</file>

<file path=ppt/slides/_rels/slide61.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12.png"/><Relationship Id="rId7" Type="http://schemas.openxmlformats.org/officeDocument/2006/relationships/image" Target="../media/image11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5.jpeg"/><Relationship Id="rId5" Type="http://schemas.openxmlformats.org/officeDocument/2006/relationships/image" Target="../media/image114.jpeg"/><Relationship Id="rId4" Type="http://schemas.openxmlformats.org/officeDocument/2006/relationships/image" Target="../media/image113.jpeg"/></Relationships>
</file>

<file path=ppt/slides/_rels/slide63.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jpeg"/></Relationships>
</file>

<file path=ppt/slides/_rels/slide64.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hemeOverride" Target="../theme/themeOverride3.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png"/></Relationships>
</file>

<file path=ppt/slides/_rels/slide70.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2.png"/><Relationship Id="rId5" Type="http://schemas.openxmlformats.org/officeDocument/2006/relationships/image" Target="../media/image131.jpeg"/><Relationship Id="rId4" Type="http://schemas.openxmlformats.org/officeDocument/2006/relationships/image" Target="../media/image130.jpeg"/></Relationships>
</file>

<file path=ppt/slides/_rels/slide71.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6.jpeg"/><Relationship Id="rId5" Type="http://schemas.openxmlformats.org/officeDocument/2006/relationships/image" Target="../media/image135.jpeg"/><Relationship Id="rId4" Type="http://schemas.openxmlformats.org/officeDocument/2006/relationships/image" Target="../media/image134.jpeg"/></Relationships>
</file>

<file path=ppt/slides/_rels/slide72.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1.png"/><Relationship Id="rId4" Type="http://schemas.openxmlformats.org/officeDocument/2006/relationships/image" Target="../media/image140.png"/></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hemeOverride" Target="../theme/themeOverride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slideLayout" Target="../slideLayouts/slideLayout1.xml"/><Relationship Id="rId1" Type="http://schemas.openxmlformats.org/officeDocument/2006/relationships/themeOverride" Target="../theme/themeOverride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LOGO1"/>
          <p:cNvPicPr>
            <a:picLocks noChangeAspect="1" noChangeArrowheads="1"/>
          </p:cNvPicPr>
          <p:nvPr/>
        </p:nvPicPr>
        <p:blipFill>
          <a:blip r:embed="rId2" cstate="email"/>
          <a:srcRect/>
          <a:stretch>
            <a:fillRect/>
          </a:stretch>
        </p:blipFill>
        <p:spPr bwMode="auto">
          <a:xfrm>
            <a:off x="304800" y="457200"/>
            <a:ext cx="502920" cy="533400"/>
          </a:xfrm>
          <a:prstGeom prst="rect">
            <a:avLst/>
          </a:prstGeom>
          <a:noFill/>
          <a:ln w="9525">
            <a:noFill/>
            <a:miter lim="800000"/>
            <a:headEnd/>
            <a:tailEnd/>
          </a:ln>
        </p:spPr>
      </p:pic>
      <p:sp>
        <p:nvSpPr>
          <p:cNvPr id="5" name="TextBox 4"/>
          <p:cNvSpPr txBox="1"/>
          <p:nvPr/>
        </p:nvSpPr>
        <p:spPr>
          <a:xfrm>
            <a:off x="914400" y="457200"/>
            <a:ext cx="5181600" cy="523220"/>
          </a:xfrm>
          <a:prstGeom prst="rect">
            <a:avLst/>
          </a:prstGeom>
          <a:noFill/>
        </p:spPr>
        <p:txBody>
          <a:bodyPr wrap="square" rtlCol="0">
            <a:spAutoFit/>
          </a:bodyPr>
          <a:lstStyle/>
          <a:p>
            <a:r>
              <a:rPr lang="en-US" sz="2800" dirty="0">
                <a:solidFill>
                  <a:srgbClr val="0070C0"/>
                </a:solidFill>
                <a:latin typeface="Impact" pitchFamily="34" charset="0"/>
              </a:rPr>
              <a:t>Mechatronics Systems Pvt. Ltd.</a:t>
            </a:r>
          </a:p>
        </p:txBody>
      </p:sp>
      <p:sp>
        <p:nvSpPr>
          <p:cNvPr id="6" name="Rectangle 5"/>
          <p:cNvSpPr/>
          <p:nvPr/>
        </p:nvSpPr>
        <p:spPr>
          <a:xfrm>
            <a:off x="0" y="5791200"/>
            <a:ext cx="9144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42900" y="6116782"/>
            <a:ext cx="8458200" cy="381000"/>
          </a:xfrm>
          <a:prstGeom prst="rect">
            <a:avLst/>
          </a:prstGeom>
          <a:noFill/>
        </p:spPr>
        <p:txBody>
          <a:bodyPr wrap="square" rtlCol="0">
            <a:spAutoFit/>
          </a:bodyPr>
          <a:lstStyle/>
          <a:p>
            <a:r>
              <a:rPr lang="en-US" b="1" dirty="0">
                <a:solidFill>
                  <a:schemeClr val="bg1"/>
                </a:solidFill>
              </a:rPr>
              <a:t>Smart Digital Integrated Water Resource Management &amp; Control System</a:t>
            </a:r>
          </a:p>
        </p:txBody>
      </p:sp>
      <p:pic>
        <p:nvPicPr>
          <p:cNvPr id="1027" name="Picture 3" descr="C:\Users\User\Desktop\splash.jpg"/>
          <p:cNvPicPr>
            <a:picLocks noChangeAspect="1" noChangeArrowheads="1"/>
          </p:cNvPicPr>
          <p:nvPr/>
        </p:nvPicPr>
        <p:blipFill>
          <a:blip r:embed="rId3" cstate="email"/>
          <a:srcRect/>
          <a:stretch>
            <a:fillRect/>
          </a:stretch>
        </p:blipFill>
        <p:spPr bwMode="auto">
          <a:xfrm>
            <a:off x="0" y="1438275"/>
            <a:ext cx="9144000" cy="4048125"/>
          </a:xfrm>
          <a:prstGeom prst="rect">
            <a:avLst/>
          </a:prstGeom>
          <a:noFill/>
        </p:spPr>
      </p:pic>
      <p:sp>
        <p:nvSpPr>
          <p:cNvPr id="2" name="TextBox 1"/>
          <p:cNvSpPr txBox="1"/>
          <p:nvPr/>
        </p:nvSpPr>
        <p:spPr>
          <a:xfrm>
            <a:off x="6400800" y="2743200"/>
            <a:ext cx="2514600" cy="738664"/>
          </a:xfrm>
          <a:prstGeom prst="rect">
            <a:avLst/>
          </a:prstGeom>
          <a:noFill/>
        </p:spPr>
        <p:txBody>
          <a:bodyPr wrap="square" rtlCol="0">
            <a:spAutoFit/>
          </a:bodyPr>
          <a:lstStyle/>
          <a:p>
            <a:r>
              <a:rPr lang="en-US" sz="2400" b="1" dirty="0">
                <a:solidFill>
                  <a:schemeClr val="tx2"/>
                </a:solidFill>
              </a:rPr>
              <a:t>Water</a:t>
            </a:r>
          </a:p>
          <a:p>
            <a:r>
              <a:rPr lang="en-US" b="1" dirty="0">
                <a:solidFill>
                  <a:schemeClr val="tx2"/>
                </a:solidFill>
              </a:rPr>
              <a:t>Every drop count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a:solidFill>
                    <a:srgbClr val="0070C0"/>
                  </a:solidFill>
                  <a:latin typeface="Impact" pitchFamily="34" charset="0"/>
                </a:rPr>
                <a:t>Mechatronics Systems Pvt. Ltd.</a:t>
              </a:r>
            </a:p>
          </p:txBody>
        </p:sp>
      </p:grpSp>
      <p:sp>
        <p:nvSpPr>
          <p:cNvPr id="8" name="Content Placeholder 7"/>
          <p:cNvSpPr>
            <a:spLocks noGrp="1"/>
          </p:cNvSpPr>
          <p:nvPr>
            <p:ph idx="1"/>
          </p:nvPr>
        </p:nvSpPr>
        <p:spPr>
          <a:xfrm>
            <a:off x="457200" y="838200"/>
            <a:ext cx="8229600" cy="4571999"/>
          </a:xfrm>
          <a:solidFill>
            <a:schemeClr val="tx2">
              <a:lumMod val="20000"/>
              <a:lumOff val="80000"/>
            </a:schemeClr>
          </a:solidFill>
        </p:spPr>
        <p:txBody>
          <a:bodyPr>
            <a:normAutofit fontScale="92500" lnSpcReduction="20000"/>
          </a:bodyPr>
          <a:lstStyle/>
          <a:p>
            <a:pPr>
              <a:lnSpc>
                <a:spcPct val="150000"/>
              </a:lnSpc>
              <a:buClr>
                <a:srgbClr val="800000"/>
              </a:buClr>
              <a:buFont typeface="Wingdings" panose="05000000000000000000" pitchFamily="2" charset="2"/>
              <a:buChar char="Ø"/>
            </a:pPr>
            <a:r>
              <a:rPr lang="en-US" sz="2000" dirty="0">
                <a:latin typeface="Arial (Body)"/>
              </a:rPr>
              <a:t>Most of us have the luxury of taking the data for granted. Without the experience of what would happen if we didn’t have data to inform our decisions we lack appreciation for the difference it makes in our lives. </a:t>
            </a:r>
          </a:p>
          <a:p>
            <a:pPr>
              <a:lnSpc>
                <a:spcPct val="150000"/>
              </a:lnSpc>
              <a:buClr>
                <a:srgbClr val="800000"/>
              </a:buClr>
              <a:buFont typeface="Wingdings" panose="05000000000000000000" pitchFamily="2" charset="2"/>
              <a:buChar char="Ø"/>
            </a:pPr>
            <a:r>
              <a:rPr lang="en-US" sz="2000" dirty="0">
                <a:latin typeface="Arial (Body)"/>
              </a:rPr>
              <a:t>The need for water resource management backed by timely accurate data is highlighted in these situations.</a:t>
            </a:r>
          </a:p>
          <a:p>
            <a:pPr>
              <a:lnSpc>
                <a:spcPct val="150000"/>
              </a:lnSpc>
              <a:buClr>
                <a:srgbClr val="800000"/>
              </a:buClr>
              <a:buFont typeface="Wingdings" panose="05000000000000000000" pitchFamily="2" charset="2"/>
              <a:buChar char="Ø"/>
            </a:pPr>
            <a:r>
              <a:rPr lang="en-US" sz="2000" dirty="0">
                <a:latin typeface="Arial (Body)"/>
              </a:rPr>
              <a:t>The combination of accurate meteorological and hydrometric data can allow for informed decision making, design, flood warnings and resource allocation in situations like this. After the fact the data needs to managed, interpreted, finalized and communicated to all stakeholders. </a:t>
            </a:r>
          </a:p>
          <a:p>
            <a:pPr>
              <a:lnSpc>
                <a:spcPct val="150000"/>
              </a:lnSpc>
              <a:buClr>
                <a:srgbClr val="800000"/>
              </a:buClr>
              <a:buFont typeface="Wingdings" panose="05000000000000000000" pitchFamily="2" charset="2"/>
              <a:buChar char="Ø"/>
            </a:pPr>
            <a:r>
              <a:rPr lang="en-US" sz="2000" dirty="0">
                <a:latin typeface="Arial (Body)"/>
              </a:rPr>
              <a:t>Having the right tools in the office is just as important as having the right tools in the field.</a:t>
            </a:r>
            <a:endParaRPr lang="en-US" sz="2000" dirty="0"/>
          </a:p>
        </p:txBody>
      </p:sp>
      <p:sp>
        <p:nvSpPr>
          <p:cNvPr id="9" name="TextBox 8"/>
          <p:cNvSpPr txBox="1"/>
          <p:nvPr/>
        </p:nvSpPr>
        <p:spPr>
          <a:xfrm>
            <a:off x="403860" y="271579"/>
            <a:ext cx="7391400" cy="523220"/>
          </a:xfrm>
          <a:prstGeom prst="rect">
            <a:avLst/>
          </a:prstGeom>
          <a:noFill/>
        </p:spPr>
        <p:txBody>
          <a:bodyPr wrap="square" rtlCol="0">
            <a:spAutoFit/>
          </a:bodyPr>
          <a:lstStyle/>
          <a:p>
            <a:pPr>
              <a:buClr>
                <a:srgbClr val="800000"/>
              </a:buClr>
            </a:pPr>
            <a:r>
              <a:rPr lang="en-US" sz="2800" b="1" dirty="0">
                <a:solidFill>
                  <a:srgbClr val="990000"/>
                </a:solidFill>
              </a:rPr>
              <a:t>Good</a:t>
            </a:r>
            <a:r>
              <a:rPr lang="en-US" sz="2800" b="1" dirty="0">
                <a:solidFill>
                  <a:srgbClr val="C00000"/>
                </a:solidFill>
                <a:latin typeface="Times New Roman" pitchFamily="18" charset="0"/>
                <a:cs typeface="Times New Roman" pitchFamily="18" charset="0"/>
              </a:rPr>
              <a:t> </a:t>
            </a:r>
            <a:r>
              <a:rPr lang="en-US" sz="2800" b="1" dirty="0">
                <a:solidFill>
                  <a:srgbClr val="990000"/>
                </a:solidFill>
              </a:rPr>
              <a:t>data</a:t>
            </a:r>
            <a:r>
              <a:rPr lang="en-US" sz="2800" b="1" dirty="0">
                <a:solidFill>
                  <a:srgbClr val="C00000"/>
                </a:solidFill>
                <a:latin typeface="Times New Roman" pitchFamily="18" charset="0"/>
                <a:cs typeface="Times New Roman" pitchFamily="18" charset="0"/>
              </a:rPr>
              <a:t> </a:t>
            </a:r>
            <a:r>
              <a:rPr lang="en-US" sz="2800" b="1" dirty="0">
                <a:solidFill>
                  <a:srgbClr val="990000"/>
                </a:solidFill>
              </a:rPr>
              <a:t>leads</a:t>
            </a:r>
            <a:r>
              <a:rPr lang="en-US" sz="2800" b="1" dirty="0">
                <a:solidFill>
                  <a:srgbClr val="C00000"/>
                </a:solidFill>
                <a:latin typeface="Times New Roman" pitchFamily="18" charset="0"/>
                <a:cs typeface="Times New Roman" pitchFamily="18" charset="0"/>
              </a:rPr>
              <a:t> </a:t>
            </a:r>
            <a:r>
              <a:rPr lang="en-US" sz="2800" b="1" dirty="0">
                <a:solidFill>
                  <a:srgbClr val="990000"/>
                </a:solidFill>
              </a:rPr>
              <a:t>to</a:t>
            </a:r>
            <a:r>
              <a:rPr lang="en-US" sz="2800" b="1" dirty="0">
                <a:solidFill>
                  <a:srgbClr val="C00000"/>
                </a:solidFill>
                <a:latin typeface="Times New Roman" pitchFamily="18" charset="0"/>
                <a:cs typeface="Times New Roman" pitchFamily="18" charset="0"/>
              </a:rPr>
              <a:t> </a:t>
            </a:r>
            <a:r>
              <a:rPr lang="en-US" sz="2800" b="1" dirty="0">
                <a:solidFill>
                  <a:srgbClr val="990000"/>
                </a:solidFill>
              </a:rPr>
              <a:t>good</a:t>
            </a:r>
            <a:r>
              <a:rPr lang="en-US" sz="2800" b="1" dirty="0">
                <a:solidFill>
                  <a:srgbClr val="C00000"/>
                </a:solidFill>
                <a:latin typeface="Times New Roman" pitchFamily="18" charset="0"/>
                <a:cs typeface="Times New Roman" pitchFamily="18" charset="0"/>
              </a:rPr>
              <a:t> </a:t>
            </a:r>
            <a:r>
              <a:rPr lang="en-US" sz="2800" b="1" dirty="0">
                <a:solidFill>
                  <a:srgbClr val="990000"/>
                </a:solidFill>
              </a:rPr>
              <a:t>outcomes</a:t>
            </a:r>
            <a:r>
              <a:rPr lang="en-US" sz="2800" b="1" dirty="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xmlns="" val="3531438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a:solidFill>
                    <a:srgbClr val="0070C0"/>
                  </a:solidFill>
                  <a:latin typeface="Impact" pitchFamily="34" charset="0"/>
                </a:rPr>
                <a:t>Mechatronics Systems Pvt. Ltd.</a:t>
              </a:r>
            </a:p>
          </p:txBody>
        </p:sp>
      </p:grpSp>
      <p:sp>
        <p:nvSpPr>
          <p:cNvPr id="8" name="Content Placeholder 7"/>
          <p:cNvSpPr>
            <a:spLocks noGrp="1"/>
          </p:cNvSpPr>
          <p:nvPr>
            <p:ph idx="1"/>
          </p:nvPr>
        </p:nvSpPr>
        <p:spPr>
          <a:xfrm>
            <a:off x="457200" y="838201"/>
            <a:ext cx="8229600" cy="2743200"/>
          </a:xfrm>
          <a:solidFill>
            <a:schemeClr val="tx2">
              <a:lumMod val="20000"/>
              <a:lumOff val="80000"/>
            </a:schemeClr>
          </a:solidFill>
        </p:spPr>
        <p:txBody>
          <a:bodyPr>
            <a:normAutofit fontScale="92500" lnSpcReduction="10000"/>
          </a:bodyPr>
          <a:lstStyle/>
          <a:p>
            <a:r>
              <a:rPr lang="en-US" sz="1800" dirty="0"/>
              <a:t>Surface Water &amp; Ground Water information and Management System</a:t>
            </a:r>
          </a:p>
          <a:p>
            <a:r>
              <a:rPr lang="en-US" sz="1800" dirty="0"/>
              <a:t>Dam Reservoir Gauging stations</a:t>
            </a:r>
          </a:p>
          <a:p>
            <a:r>
              <a:rPr lang="en-US" sz="1800" dirty="0"/>
              <a:t>River level and discharge gauging stations</a:t>
            </a:r>
          </a:p>
          <a:p>
            <a:r>
              <a:rPr lang="en-US" sz="1800" dirty="0"/>
              <a:t>Rainfall and Weather monitoring stations</a:t>
            </a:r>
          </a:p>
          <a:p>
            <a:r>
              <a:rPr lang="en-US" sz="1800" dirty="0"/>
              <a:t>Gate measurement systems</a:t>
            </a:r>
          </a:p>
          <a:p>
            <a:r>
              <a:rPr lang="en-US" sz="1800" dirty="0"/>
              <a:t>Stage Discharge recorders</a:t>
            </a:r>
          </a:p>
          <a:p>
            <a:r>
              <a:rPr lang="en-US" sz="1800" dirty="0"/>
              <a:t>Wireless telemetry solutions over GSM/GPRS/Satellite/ VHF</a:t>
            </a:r>
          </a:p>
          <a:p>
            <a:r>
              <a:rPr lang="en-US" sz="1800" dirty="0"/>
              <a:t>Data collection platforms, RTUs and sensor interface for wide array of sensors</a:t>
            </a:r>
          </a:p>
          <a:p>
            <a:r>
              <a:rPr lang="en-US" sz="1800" dirty="0"/>
              <a:t>Software systems for DSS, database storage, analysis software</a:t>
            </a:r>
          </a:p>
          <a:p>
            <a:pPr>
              <a:buNone/>
            </a:pPr>
            <a:endParaRPr lang="en-US" sz="1800" dirty="0"/>
          </a:p>
        </p:txBody>
      </p:sp>
      <p:sp>
        <p:nvSpPr>
          <p:cNvPr id="9" name="TextBox 8"/>
          <p:cNvSpPr txBox="1"/>
          <p:nvPr/>
        </p:nvSpPr>
        <p:spPr>
          <a:xfrm>
            <a:off x="457200" y="381000"/>
            <a:ext cx="7391400" cy="369332"/>
          </a:xfrm>
          <a:prstGeom prst="rect">
            <a:avLst/>
          </a:prstGeom>
          <a:noFill/>
        </p:spPr>
        <p:txBody>
          <a:bodyPr wrap="square" rtlCol="0">
            <a:spAutoFit/>
          </a:bodyPr>
          <a:lstStyle/>
          <a:p>
            <a:r>
              <a:rPr lang="en-US" b="1" dirty="0"/>
              <a:t>Hydro meteorological Information Systems</a:t>
            </a:r>
          </a:p>
        </p:txBody>
      </p:sp>
      <p:sp>
        <p:nvSpPr>
          <p:cNvPr id="10" name="TextBox 9"/>
          <p:cNvSpPr txBox="1"/>
          <p:nvPr/>
        </p:nvSpPr>
        <p:spPr>
          <a:xfrm>
            <a:off x="533400" y="3897868"/>
            <a:ext cx="7391400" cy="369332"/>
          </a:xfrm>
          <a:prstGeom prst="rect">
            <a:avLst/>
          </a:prstGeom>
          <a:noFill/>
        </p:spPr>
        <p:txBody>
          <a:bodyPr wrap="square" rtlCol="0">
            <a:spAutoFit/>
          </a:bodyPr>
          <a:lstStyle/>
          <a:p>
            <a:r>
              <a:rPr lang="en-US" b="1" dirty="0"/>
              <a:t>Flood Forecasting and Management Systems, Dam Automation</a:t>
            </a:r>
          </a:p>
        </p:txBody>
      </p:sp>
      <p:sp>
        <p:nvSpPr>
          <p:cNvPr id="11" name="Content Placeholder 7"/>
          <p:cNvSpPr txBox="1">
            <a:spLocks/>
          </p:cNvSpPr>
          <p:nvPr/>
        </p:nvSpPr>
        <p:spPr>
          <a:xfrm>
            <a:off x="457200" y="4267200"/>
            <a:ext cx="8229600" cy="1905000"/>
          </a:xfrm>
          <a:prstGeom prst="rect">
            <a:avLst/>
          </a:prstGeom>
          <a:solidFill>
            <a:schemeClr val="tx2">
              <a:lumMod val="20000"/>
              <a:lumOff val="80000"/>
            </a:schemeClr>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dirty="0"/>
              <a:t>Early Flood Warning and Inflow forecasting systems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dirty="0"/>
              <a:t>Dam &amp; Canal gates control for Flood Management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dirty="0"/>
              <a:t>Warning &amp; Alarms system and information dissemination to disaster cells &amp; public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dirty="0"/>
              <a:t>Integration to Hydro meteorological system for accurate water inflow information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dirty="0"/>
              <a:t>Centralized control system over huge area at division level/ state/inter state level/ country/inter country level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4876800" cy="5486400"/>
          </a:xfrm>
          <a:solidFill>
            <a:schemeClr val="tx2">
              <a:lumMod val="20000"/>
              <a:lumOff val="80000"/>
            </a:schemeClr>
          </a:solidFill>
        </p:spPr>
        <p:txBody>
          <a:bodyPr>
            <a:noAutofit/>
          </a:bodyPr>
          <a:lstStyle/>
          <a:p>
            <a:pPr marL="177800" indent="-177800" algn="just"/>
            <a:r>
              <a:rPr lang="en-US" sz="1600" dirty="0"/>
              <a:t>Smart Irrigation Management using  sensors for monitoring water flow/ level, automated gates, delivery schedules, increasing efficiency of irrigation, reducing maintenance</a:t>
            </a:r>
          </a:p>
          <a:p>
            <a:pPr marL="177800" indent="-177800" algn="just"/>
            <a:r>
              <a:rPr lang="en-US" sz="1600" dirty="0"/>
              <a:t>Web based SCADA software for integrated canal control/monitoring, demand based supply</a:t>
            </a:r>
          </a:p>
          <a:p>
            <a:pPr marL="177800" indent="-177800" algn="just"/>
            <a:r>
              <a:rPr lang="en-US" sz="1600" dirty="0"/>
              <a:t>Irrigation Network Management Information System (INMIS) for water allocation and billing and database management, </a:t>
            </a:r>
          </a:p>
          <a:p>
            <a:pPr marL="177800" indent="-177800" algn="just"/>
            <a:r>
              <a:rPr lang="en-US" sz="1600" dirty="0"/>
              <a:t>Geographic Information System (GIS) for command area mapping, thematic layers, cropping patterns, meteorological data, </a:t>
            </a:r>
          </a:p>
          <a:p>
            <a:pPr marL="177800" indent="-177800" algn="just"/>
            <a:r>
              <a:rPr lang="en-US" sz="1600" dirty="0"/>
              <a:t>Solar powered Autoflow gates</a:t>
            </a:r>
          </a:p>
          <a:p>
            <a:pPr marL="177800" indent="-177800" algn="just"/>
            <a:r>
              <a:rPr lang="en-US" sz="1600" dirty="0"/>
              <a:t>Canal flow measurement stations</a:t>
            </a:r>
          </a:p>
          <a:p>
            <a:pPr marL="177800" indent="-177800" algn="just"/>
            <a:r>
              <a:rPr lang="en-US" sz="1600" dirty="0"/>
              <a:t>HR/CR gate controllers, retrofitting</a:t>
            </a:r>
          </a:p>
          <a:p>
            <a:pPr marL="177800" indent="-177800" algn="just"/>
            <a:r>
              <a:rPr lang="en-US" sz="1600" dirty="0"/>
              <a:t>Flow control stations (Upstream, Downstream, Constant Volume control)</a:t>
            </a:r>
          </a:p>
          <a:p>
            <a:pPr marL="177800" indent="-177800" algn="just"/>
            <a:r>
              <a:rPr lang="en-US" sz="1600" dirty="0"/>
              <a:t>Variety of flow and level devices</a:t>
            </a:r>
          </a:p>
          <a:p>
            <a:pPr marL="177800" indent="-177800" algn="just"/>
            <a:r>
              <a:rPr lang="en-US" sz="1600" dirty="0"/>
              <a:t>Wireless telemetry solutions over satellite/GSM/GPRS/VHF</a:t>
            </a:r>
          </a:p>
        </p:txBody>
      </p:sp>
      <p:sp>
        <p:nvSpPr>
          <p:cNvPr id="4" name="TextBox 3"/>
          <p:cNvSpPr txBox="1"/>
          <p:nvPr/>
        </p:nvSpPr>
        <p:spPr>
          <a:xfrm>
            <a:off x="457200" y="381000"/>
            <a:ext cx="7391400" cy="369332"/>
          </a:xfrm>
          <a:prstGeom prst="rect">
            <a:avLst/>
          </a:prstGeom>
          <a:noFill/>
        </p:spPr>
        <p:txBody>
          <a:bodyPr wrap="square" rtlCol="0">
            <a:spAutoFit/>
          </a:bodyPr>
          <a:lstStyle/>
          <a:p>
            <a:r>
              <a:rPr lang="en-US" b="1" dirty="0"/>
              <a:t>Canal Automation Systems and Smart Irrigation Management</a:t>
            </a:r>
          </a:p>
        </p:txBody>
      </p:sp>
      <p:grpSp>
        <p:nvGrpSpPr>
          <p:cNvPr id="2" name="Group 4"/>
          <p:cNvGrpSpPr/>
          <p:nvPr/>
        </p:nvGrpSpPr>
        <p:grpSpPr>
          <a:xfrm>
            <a:off x="0" y="6248400"/>
            <a:ext cx="9144000" cy="762000"/>
            <a:chOff x="0" y="6096000"/>
            <a:chExt cx="9144000" cy="762000"/>
          </a:xfrm>
        </p:grpSpPr>
        <p:sp>
          <p:nvSpPr>
            <p:cNvPr id="6" name="Rectangle 5"/>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 descr="LOGO1"/>
            <p:cNvPicPr>
              <a:picLocks noChangeAspect="1" noChangeArrowheads="1"/>
            </p:cNvPicPr>
            <p:nvPr/>
          </p:nvPicPr>
          <p:blipFill>
            <a:blip r:embed="rId3" cstate="email"/>
            <a:srcRect/>
            <a:stretch>
              <a:fillRect/>
            </a:stretch>
          </p:blipFill>
          <p:spPr bwMode="auto">
            <a:xfrm>
              <a:off x="152400" y="6248400"/>
              <a:ext cx="502920" cy="533400"/>
            </a:xfrm>
            <a:prstGeom prst="rect">
              <a:avLst/>
            </a:prstGeom>
            <a:noFill/>
            <a:ln w="9525">
              <a:noFill/>
              <a:miter lim="800000"/>
              <a:headEnd/>
              <a:tailEnd/>
            </a:ln>
          </p:spPr>
        </p:pic>
        <p:sp>
          <p:nvSpPr>
            <p:cNvPr id="8" name="TextBox 7"/>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pic>
        <p:nvPicPr>
          <p:cNvPr id="10" name="Picture 3" descr="C:\Users\User\Desktop\Photo\DSC00962.JPG"/>
          <p:cNvPicPr>
            <a:picLocks noChangeAspect="1" noChangeArrowheads="1"/>
          </p:cNvPicPr>
          <p:nvPr/>
        </p:nvPicPr>
        <p:blipFill>
          <a:blip r:embed="rId4" cstate="email"/>
          <a:srcRect/>
          <a:stretch>
            <a:fillRect/>
          </a:stretch>
        </p:blipFill>
        <p:spPr bwMode="auto">
          <a:xfrm>
            <a:off x="6096000" y="4572001"/>
            <a:ext cx="2362200" cy="1455424"/>
          </a:xfrm>
          <a:prstGeom prst="rect">
            <a:avLst/>
          </a:prstGeom>
          <a:noFill/>
        </p:spPr>
      </p:pic>
      <p:pic>
        <p:nvPicPr>
          <p:cNvPr id="11" name="Picture 4" descr="DSC03346"/>
          <p:cNvPicPr>
            <a:picLocks noChangeAspect="1" noChangeArrowheads="1"/>
          </p:cNvPicPr>
          <p:nvPr/>
        </p:nvPicPr>
        <p:blipFill>
          <a:blip r:embed="rId5" cstate="email"/>
          <a:srcRect/>
          <a:stretch>
            <a:fillRect/>
          </a:stretch>
        </p:blipFill>
        <p:spPr>
          <a:xfrm>
            <a:off x="6096000" y="838200"/>
            <a:ext cx="2286000" cy="1613145"/>
          </a:xfrm>
          <a:prstGeom prst="rect">
            <a:avLst/>
          </a:prstGeom>
          <a:noFill/>
        </p:spPr>
      </p:pic>
      <p:cxnSp>
        <p:nvCxnSpPr>
          <p:cNvPr id="12" name="Straight Connector 11"/>
          <p:cNvCxnSpPr/>
          <p:nvPr/>
        </p:nvCxnSpPr>
        <p:spPr>
          <a:xfrm>
            <a:off x="5334000" y="1676400"/>
            <a:ext cx="0" cy="3657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11" idx="1"/>
          </p:cNvCxnSpPr>
          <p:nvPr/>
        </p:nvCxnSpPr>
        <p:spPr>
          <a:xfrm>
            <a:off x="5334000" y="1636144"/>
            <a:ext cx="762000" cy="86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334002" y="3657600"/>
            <a:ext cx="761998" cy="19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334000" y="5334000"/>
            <a:ext cx="762000" cy="998"/>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13" descr="satellite-Vista_256"/>
          <p:cNvPicPr>
            <a:picLocks noChangeAspect="1" noChangeArrowheads="1"/>
          </p:cNvPicPr>
          <p:nvPr/>
        </p:nvPicPr>
        <p:blipFill>
          <a:blip r:embed="rId6" cstate="email"/>
          <a:srcRect/>
          <a:stretch>
            <a:fillRect/>
          </a:stretch>
        </p:blipFill>
        <p:spPr bwMode="auto">
          <a:xfrm>
            <a:off x="5486400" y="1008168"/>
            <a:ext cx="457137" cy="562535"/>
          </a:xfrm>
          <a:prstGeom prst="rect">
            <a:avLst/>
          </a:prstGeom>
          <a:noFill/>
          <a:ln w="9525">
            <a:noFill/>
            <a:miter lim="800000"/>
            <a:headEnd/>
            <a:tailEnd/>
          </a:ln>
          <a:scene3d>
            <a:camera prst="orthographicFront">
              <a:rot lat="0" lon="10800000" rev="0"/>
            </a:camera>
            <a:lightRig rig="threePt" dir="t"/>
          </a:scene3d>
        </p:spPr>
      </p:pic>
      <p:pic>
        <p:nvPicPr>
          <p:cNvPr id="17" name="Picture 13" descr="satellite-Vista_256"/>
          <p:cNvPicPr>
            <a:picLocks noChangeAspect="1" noChangeArrowheads="1"/>
          </p:cNvPicPr>
          <p:nvPr/>
        </p:nvPicPr>
        <p:blipFill>
          <a:blip r:embed="rId6" cstate="email"/>
          <a:srcRect/>
          <a:stretch>
            <a:fillRect/>
          </a:stretch>
        </p:blipFill>
        <p:spPr bwMode="auto">
          <a:xfrm>
            <a:off x="5486400" y="3018865"/>
            <a:ext cx="457137" cy="562535"/>
          </a:xfrm>
          <a:prstGeom prst="rect">
            <a:avLst/>
          </a:prstGeom>
          <a:noFill/>
          <a:ln w="9525">
            <a:noFill/>
            <a:miter lim="800000"/>
            <a:headEnd/>
            <a:tailEnd/>
          </a:ln>
          <a:scene3d>
            <a:camera prst="orthographicFront">
              <a:rot lat="0" lon="10800000" rev="0"/>
            </a:camera>
            <a:lightRig rig="threePt" dir="t"/>
          </a:scene3d>
        </p:spPr>
      </p:pic>
      <p:pic>
        <p:nvPicPr>
          <p:cNvPr id="18" name="Picture 13" descr="satellite-Vista_256"/>
          <p:cNvPicPr>
            <a:picLocks noChangeAspect="1" noChangeArrowheads="1"/>
          </p:cNvPicPr>
          <p:nvPr/>
        </p:nvPicPr>
        <p:blipFill>
          <a:blip r:embed="rId6" cstate="email"/>
          <a:srcRect/>
          <a:stretch>
            <a:fillRect/>
          </a:stretch>
        </p:blipFill>
        <p:spPr bwMode="auto">
          <a:xfrm>
            <a:off x="5486400" y="5410200"/>
            <a:ext cx="457137" cy="562535"/>
          </a:xfrm>
          <a:prstGeom prst="rect">
            <a:avLst/>
          </a:prstGeom>
          <a:noFill/>
          <a:ln w="9525">
            <a:noFill/>
            <a:miter lim="800000"/>
            <a:headEnd/>
            <a:tailEnd/>
          </a:ln>
          <a:scene3d>
            <a:camera prst="orthographicFront">
              <a:rot lat="0" lon="10800000" rev="0"/>
            </a:camera>
            <a:lightRig rig="threePt" dir="t"/>
          </a:scene3d>
        </p:spPr>
      </p:pic>
      <p:pic>
        <p:nvPicPr>
          <p:cNvPr id="19" name="Picture 18"/>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6095936" y="2668808"/>
            <a:ext cx="2286064" cy="171454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4876800" cy="5257800"/>
          </a:xfrm>
          <a:solidFill>
            <a:schemeClr val="tx2">
              <a:lumMod val="20000"/>
              <a:lumOff val="80000"/>
            </a:schemeClr>
          </a:solidFill>
        </p:spPr>
        <p:txBody>
          <a:bodyPr>
            <a:normAutofit fontScale="92500" lnSpcReduction="10000"/>
          </a:bodyPr>
          <a:lstStyle/>
          <a:p>
            <a:pPr algn="just"/>
            <a:r>
              <a:rPr lang="en-US" sz="1800" dirty="0"/>
              <a:t>Centralized monitoring and control of urban water supply, Predictive &amp; Business Analytics for demand based supply, increasing water efficiency, reducing Non revenue water, increasing revenue by smart billing, reducing maintenance, asset management,</a:t>
            </a:r>
          </a:p>
          <a:p>
            <a:pPr algn="just"/>
            <a:r>
              <a:rPr lang="en-US" sz="1800" dirty="0"/>
              <a:t>AMR for domestic and bulk water meters</a:t>
            </a:r>
          </a:p>
          <a:p>
            <a:pPr algn="just"/>
            <a:r>
              <a:rPr lang="en-US" sz="1800" dirty="0"/>
              <a:t>ESR, GSR monitoring</a:t>
            </a:r>
          </a:p>
          <a:p>
            <a:pPr algn="just"/>
            <a:r>
              <a:rPr lang="en-US" sz="1800" dirty="0"/>
              <a:t>WTP automation</a:t>
            </a:r>
          </a:p>
          <a:p>
            <a:pPr algn="just"/>
            <a:r>
              <a:rPr lang="en-US" sz="1800" dirty="0"/>
              <a:t>Water quality monitoring</a:t>
            </a:r>
          </a:p>
          <a:p>
            <a:pPr algn="just"/>
            <a:r>
              <a:rPr lang="en-US" sz="1800" dirty="0"/>
              <a:t>Flow monitoring</a:t>
            </a:r>
          </a:p>
          <a:p>
            <a:pPr algn="just"/>
            <a:r>
              <a:rPr lang="en-US" sz="1800" dirty="0"/>
              <a:t>Control valve automation</a:t>
            </a:r>
          </a:p>
          <a:p>
            <a:pPr algn="just"/>
            <a:r>
              <a:rPr lang="en-US" sz="1800" dirty="0"/>
              <a:t>Pump: Energy monitoring and automation</a:t>
            </a:r>
          </a:p>
          <a:p>
            <a:pPr algn="just"/>
            <a:r>
              <a:rPr lang="en-US" sz="1800" dirty="0"/>
              <a:t>Leakage detection</a:t>
            </a:r>
          </a:p>
          <a:p>
            <a:pPr algn="just"/>
            <a:r>
              <a:rPr lang="en-US" sz="1800" dirty="0"/>
              <a:t>Water and Energy audit</a:t>
            </a:r>
          </a:p>
          <a:p>
            <a:pPr algn="just"/>
            <a:r>
              <a:rPr lang="en-US" sz="1800" dirty="0"/>
              <a:t>Water metering solutions</a:t>
            </a:r>
          </a:p>
          <a:p>
            <a:pPr algn="just"/>
            <a:r>
              <a:rPr lang="en-US" sz="1800" dirty="0"/>
              <a:t>Remote Terminal Units (RTU) with built in PLC</a:t>
            </a:r>
          </a:p>
          <a:p>
            <a:pPr algn="just"/>
            <a:r>
              <a:rPr lang="en-US" sz="1800" dirty="0"/>
              <a:t>SCADA software, data storage and analysis software</a:t>
            </a:r>
          </a:p>
          <a:p>
            <a:pPr algn="just"/>
            <a:endParaRPr lang="en-US" sz="1800" dirty="0"/>
          </a:p>
        </p:txBody>
      </p:sp>
      <p:sp>
        <p:nvSpPr>
          <p:cNvPr id="4" name="TextBox 3"/>
          <p:cNvSpPr txBox="1"/>
          <p:nvPr/>
        </p:nvSpPr>
        <p:spPr>
          <a:xfrm>
            <a:off x="457200" y="381000"/>
            <a:ext cx="7391400" cy="369332"/>
          </a:xfrm>
          <a:prstGeom prst="rect">
            <a:avLst/>
          </a:prstGeom>
          <a:noFill/>
        </p:spPr>
        <p:txBody>
          <a:bodyPr wrap="square" rtlCol="0">
            <a:spAutoFit/>
          </a:bodyPr>
          <a:lstStyle/>
          <a:p>
            <a:r>
              <a:rPr lang="en-US" b="1" dirty="0"/>
              <a:t>Smart City Water Supply Automation</a:t>
            </a:r>
          </a:p>
        </p:txBody>
      </p:sp>
      <p:grpSp>
        <p:nvGrpSpPr>
          <p:cNvPr id="2" name="Group 4"/>
          <p:cNvGrpSpPr/>
          <p:nvPr/>
        </p:nvGrpSpPr>
        <p:grpSpPr>
          <a:xfrm>
            <a:off x="0" y="6096000"/>
            <a:ext cx="9144000" cy="762000"/>
            <a:chOff x="0" y="6096000"/>
            <a:chExt cx="9144000" cy="762000"/>
          </a:xfrm>
        </p:grpSpPr>
        <p:sp>
          <p:nvSpPr>
            <p:cNvPr id="6" name="Rectangle 5"/>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8" name="TextBox 7"/>
            <p:cNvSpPr txBox="1"/>
            <p:nvPr/>
          </p:nvSpPr>
          <p:spPr>
            <a:xfrm>
              <a:off x="773805" y="6312795"/>
              <a:ext cx="3200400" cy="369332"/>
            </a:xfrm>
            <a:prstGeom prst="rect">
              <a:avLst/>
            </a:prstGeom>
            <a:noFill/>
          </p:spPr>
          <p:txBody>
            <a:bodyPr wrap="square" rtlCol="0">
              <a:spAutoFit/>
            </a:bodyPr>
            <a:lstStyle/>
            <a:p>
              <a:r>
                <a:rPr lang="en-US" dirty="0">
                  <a:solidFill>
                    <a:srgbClr val="0070C0"/>
                  </a:solidFill>
                  <a:latin typeface="Impact" pitchFamily="34" charset="0"/>
                </a:rPr>
                <a:t>Mechatronics Systems Pvt. Ltd.</a:t>
              </a:r>
            </a:p>
          </p:txBody>
        </p:sp>
      </p:grpSp>
      <p:pic>
        <p:nvPicPr>
          <p:cNvPr id="9" name="Picture 10" descr="main_screen.JPG"/>
          <p:cNvPicPr>
            <a:picLocks noChangeAspect="1"/>
          </p:cNvPicPr>
          <p:nvPr/>
        </p:nvPicPr>
        <p:blipFill>
          <a:blip r:embed="rId3" cstate="email"/>
          <a:srcRect/>
          <a:stretch>
            <a:fillRect/>
          </a:stretch>
        </p:blipFill>
        <p:spPr bwMode="auto">
          <a:xfrm>
            <a:off x="5486400" y="914400"/>
            <a:ext cx="3429000" cy="2571750"/>
          </a:xfrm>
          <a:prstGeom prst="rect">
            <a:avLst/>
          </a:prstGeom>
          <a:noFill/>
          <a:ln w="9525">
            <a:noFill/>
            <a:miter lim="800000"/>
            <a:headEnd/>
            <a:tailEnd/>
          </a:ln>
        </p:spPr>
      </p:pic>
      <p:pic>
        <p:nvPicPr>
          <p:cNvPr id="10" name="Picture 5"/>
          <p:cNvPicPr>
            <a:picLocks noChangeArrowheads="1"/>
          </p:cNvPicPr>
          <p:nvPr/>
        </p:nvPicPr>
        <p:blipFill>
          <a:blip r:embed="rId4" cstate="email"/>
          <a:srcRect/>
          <a:stretch>
            <a:fillRect/>
          </a:stretch>
        </p:blipFill>
        <p:spPr bwMode="auto">
          <a:xfrm>
            <a:off x="5486400" y="3657600"/>
            <a:ext cx="3429000" cy="2438400"/>
          </a:xfrm>
          <a:prstGeom prst="rect">
            <a:avLst/>
          </a:prstGeom>
          <a:noFill/>
          <a:scene3d>
            <a:camera prst="orthographicFront"/>
            <a:lightRig rig="threePt" dir="t"/>
          </a:scene3d>
          <a:sp3d>
            <a:bevelT/>
          </a:sp3d>
        </p:spPr>
      </p:pic>
    </p:spTree>
    <p:extLst>
      <p:ext uri="{BB962C8B-B14F-4D97-AF65-F5344CB8AC3E}">
        <p14:creationId xmlns:p14="http://schemas.microsoft.com/office/powerpoint/2010/main" xmlns="" val="343128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pPr algn="l"/>
            <a:r>
              <a:rPr lang="en-US" sz="2400" dirty="0"/>
              <a:t/>
            </a:r>
            <a:br>
              <a:rPr lang="en-US" sz="2400" dirty="0"/>
            </a:br>
            <a:r>
              <a:rPr lang="en-US" sz="2400" dirty="0"/>
              <a:t/>
            </a:r>
            <a:br>
              <a:rPr lang="en-US" sz="2400" dirty="0"/>
            </a:br>
            <a:r>
              <a:rPr lang="en-US" sz="2400" b="1" dirty="0"/>
              <a:t>E-Governance </a:t>
            </a:r>
            <a:endParaRPr lang="en-IN" sz="2400" b="1" dirty="0"/>
          </a:p>
        </p:txBody>
      </p:sp>
      <p:sp>
        <p:nvSpPr>
          <p:cNvPr id="4" name="AutoShape 3"/>
          <p:cNvSpPr>
            <a:spLocks noChangeArrowheads="1"/>
          </p:cNvSpPr>
          <p:nvPr/>
        </p:nvSpPr>
        <p:spPr bwMode="auto">
          <a:xfrm>
            <a:off x="371475" y="2703141"/>
            <a:ext cx="2008188" cy="1198563"/>
          </a:xfrm>
          <a:prstGeom prst="rightArrow">
            <a:avLst>
              <a:gd name="adj1" fmla="val 71389"/>
              <a:gd name="adj2" fmla="val 41887"/>
            </a:avLst>
          </a:prstGeom>
          <a:solidFill>
            <a:srgbClr val="C0C0C0"/>
          </a:solidFill>
          <a:ln w="9525">
            <a:noFill/>
            <a:miter lim="800000"/>
            <a:headEnd/>
            <a:tailEnd/>
          </a:ln>
        </p:spPr>
        <p:txBody>
          <a:bodyPr wrap="none" anchor="ctr"/>
          <a:lstStyle/>
          <a:p>
            <a:pPr eaLnBrk="0" hangingPunct="0"/>
            <a:r>
              <a:rPr lang="en-US" altLang="ko-KR" sz="1400" b="1" dirty="0">
                <a:ea typeface="Gulim" pitchFamily="34" charset="-127"/>
              </a:rPr>
              <a:t>IMPROVE </a:t>
            </a:r>
          </a:p>
          <a:p>
            <a:pPr eaLnBrk="0" hangingPunct="0"/>
            <a:r>
              <a:rPr lang="en-US" altLang="ko-KR" sz="1400" b="1" dirty="0">
                <a:ea typeface="Gulim" pitchFamily="34" charset="-127"/>
              </a:rPr>
              <a:t>CITIZEN </a:t>
            </a:r>
          </a:p>
          <a:p>
            <a:pPr eaLnBrk="0" hangingPunct="0"/>
            <a:r>
              <a:rPr lang="en-US" altLang="ko-KR" sz="1400" b="1" dirty="0">
                <a:ea typeface="Gulim" pitchFamily="34" charset="-127"/>
              </a:rPr>
              <a:t>SERVICE</a:t>
            </a:r>
          </a:p>
        </p:txBody>
      </p:sp>
      <p:sp>
        <p:nvSpPr>
          <p:cNvPr id="5" name="Rectangle 4"/>
          <p:cNvSpPr txBox="1">
            <a:spLocks noChangeArrowheads="1"/>
          </p:cNvSpPr>
          <p:nvPr/>
        </p:nvSpPr>
        <p:spPr>
          <a:xfrm>
            <a:off x="2443163" y="2590800"/>
            <a:ext cx="6540500" cy="1600438"/>
          </a:xfrm>
          <a:prstGeom prst="rect">
            <a:avLst/>
          </a:prstGeom>
          <a:solidFill>
            <a:schemeClr val="tx2">
              <a:lumMod val="20000"/>
              <a:lumOff val="80000"/>
            </a:schemeClr>
          </a:solidFill>
        </p:spPr>
        <p:txBody>
          <a:bodyPr>
            <a:spAutoFit/>
          </a:bodyPr>
          <a:lstStyle/>
          <a:p>
            <a:pPr marL="342900" marR="0" lvl="0" indent="-342900" algn="l" defTabSz="914400" rtl="0" eaLnBrk="0" fontAlgn="base" latinLnBrk="0" hangingPunct="0">
              <a:lnSpc>
                <a:spcPct val="100000"/>
              </a:lnSpc>
              <a:spcBef>
                <a:spcPct val="50000"/>
              </a:spcBef>
              <a:spcAft>
                <a:spcPct val="0"/>
              </a:spcAft>
              <a:buClrTx/>
              <a:buSzTx/>
              <a:buFont typeface="Arial" pitchFamily="34" charset="0"/>
              <a:buChar char="•"/>
              <a:tabLst/>
              <a:defRPr/>
            </a:pPr>
            <a:r>
              <a:rPr kumimoji="0" lang="en-US" altLang="ko-KR" sz="1400" b="0" i="0" u="none" strike="noStrike" kern="1200" cap="none" spc="0" normalizeH="0" baseline="0" noProof="0" dirty="0">
                <a:ln>
                  <a:noFill/>
                </a:ln>
                <a:solidFill>
                  <a:schemeClr val="tx1"/>
                </a:solidFill>
                <a:effectLst/>
                <a:uLnTx/>
                <a:uFillTx/>
                <a:latin typeface="+mn-lt"/>
                <a:ea typeface="Gulim" pitchFamily="34" charset="-127"/>
                <a:cs typeface="+mn-cs"/>
              </a:rPr>
              <a:t>Convenient: 24x7 self-service</a:t>
            </a:r>
          </a:p>
          <a:p>
            <a:pPr marL="342900" marR="0" lvl="0" indent="-342900" algn="l" defTabSz="914400" rtl="0" eaLnBrk="0" fontAlgn="base" latinLnBrk="0" hangingPunct="0">
              <a:lnSpc>
                <a:spcPct val="100000"/>
              </a:lnSpc>
              <a:spcBef>
                <a:spcPct val="50000"/>
              </a:spcBef>
              <a:spcAft>
                <a:spcPct val="0"/>
              </a:spcAft>
              <a:buClrTx/>
              <a:buSzTx/>
              <a:buFont typeface="Arial" pitchFamily="34" charset="0"/>
              <a:buChar char="•"/>
              <a:tabLst/>
              <a:defRPr/>
            </a:pPr>
            <a:r>
              <a:rPr kumimoji="0" lang="ko-KR" altLang="en-US" sz="1400" b="0" i="0" u="none" strike="noStrike" kern="1200" cap="none" spc="0" normalizeH="0" baseline="0" noProof="0" dirty="0">
                <a:ln>
                  <a:noFill/>
                </a:ln>
                <a:solidFill>
                  <a:schemeClr val="tx1"/>
                </a:solidFill>
                <a:effectLst/>
                <a:uLnTx/>
                <a:uFillTx/>
                <a:latin typeface="+mn-lt"/>
                <a:ea typeface="Gulim" pitchFamily="34" charset="-127"/>
                <a:cs typeface="+mn-cs"/>
              </a:rPr>
              <a:t>Customiz</a:t>
            </a:r>
            <a:r>
              <a:rPr kumimoji="0" lang="en-US" altLang="ko-KR" sz="1400" b="0" i="0" u="none" strike="noStrike" kern="1200" cap="none" spc="0" normalizeH="0" baseline="0" noProof="0" dirty="0" err="1">
                <a:ln>
                  <a:noFill/>
                </a:ln>
                <a:solidFill>
                  <a:schemeClr val="tx1"/>
                </a:solidFill>
                <a:effectLst/>
                <a:uLnTx/>
                <a:uFillTx/>
                <a:latin typeface="+mn-lt"/>
                <a:ea typeface="Gulim" pitchFamily="34" charset="-127"/>
                <a:cs typeface="+mn-cs"/>
              </a:rPr>
              <a:t>ed</a:t>
            </a:r>
            <a:r>
              <a:rPr kumimoji="0" lang="en-US" altLang="ko-KR" sz="1400" b="0" i="0" u="none" strike="noStrike" kern="1200" cap="none" spc="0" normalizeH="0" baseline="0" noProof="0" dirty="0">
                <a:ln>
                  <a:noFill/>
                </a:ln>
                <a:solidFill>
                  <a:schemeClr val="tx1"/>
                </a:solidFill>
                <a:effectLst/>
                <a:uLnTx/>
                <a:uFillTx/>
                <a:latin typeface="+mn-lt"/>
                <a:ea typeface="Gulim" pitchFamily="34" charset="-127"/>
                <a:cs typeface="+mn-cs"/>
              </a:rPr>
              <a:t>: tailor service delivery to customer needs</a:t>
            </a:r>
          </a:p>
          <a:p>
            <a:pPr marL="342900" marR="0" lvl="0" indent="-342900" algn="l" defTabSz="914400" rtl="0" eaLnBrk="0" fontAlgn="base" latinLnBrk="0" hangingPunct="0">
              <a:lnSpc>
                <a:spcPct val="100000"/>
              </a:lnSpc>
              <a:spcBef>
                <a:spcPct val="50000"/>
              </a:spcBef>
              <a:spcAft>
                <a:spcPct val="0"/>
              </a:spcAft>
              <a:buClrTx/>
              <a:buSzTx/>
              <a:buFont typeface="Arial" pitchFamily="34" charset="0"/>
              <a:buChar char="•"/>
              <a:tabLst/>
              <a:defRPr/>
            </a:pPr>
            <a:r>
              <a:rPr kumimoji="0" lang="en-US" altLang="ko-KR" sz="1400" b="0" i="0" u="none" strike="noStrike" kern="1200" cap="none" spc="0" normalizeH="0" baseline="0" noProof="0" dirty="0">
                <a:ln>
                  <a:noFill/>
                </a:ln>
                <a:solidFill>
                  <a:schemeClr val="tx1"/>
                </a:solidFill>
                <a:effectLst/>
                <a:uLnTx/>
                <a:uFillTx/>
                <a:latin typeface="+mn-lt"/>
                <a:ea typeface="Gulim" pitchFamily="34" charset="-127"/>
                <a:cs typeface="+mn-cs"/>
              </a:rPr>
              <a:t>Consistent: predictable and reliable </a:t>
            </a:r>
          </a:p>
          <a:p>
            <a:pPr marL="342900" marR="0" lvl="0" indent="-342900" algn="l" defTabSz="914400" rtl="0" eaLnBrk="0" fontAlgn="base" latinLnBrk="0" hangingPunct="0">
              <a:lnSpc>
                <a:spcPct val="100000"/>
              </a:lnSpc>
              <a:spcBef>
                <a:spcPct val="50000"/>
              </a:spcBef>
              <a:spcAft>
                <a:spcPct val="0"/>
              </a:spcAft>
              <a:buClrTx/>
              <a:buSzTx/>
              <a:buFont typeface="Arial" pitchFamily="34" charset="0"/>
              <a:buChar char="•"/>
              <a:tabLst/>
              <a:defRPr/>
            </a:pPr>
            <a:r>
              <a:rPr lang="en-US" altLang="en-US" sz="1400" dirty="0"/>
              <a:t>Build</a:t>
            </a:r>
            <a:r>
              <a:rPr kumimoji="0" lang="en-US" sz="1400" b="0" i="0" u="none" strike="noStrike" kern="1200" cap="none" spc="0" normalizeH="0" baseline="0" noProof="0" dirty="0">
                <a:ln>
                  <a:noFill/>
                </a:ln>
                <a:solidFill>
                  <a:schemeClr val="tx1"/>
                </a:solidFill>
                <a:effectLst/>
                <a:uLnTx/>
                <a:uFillTx/>
                <a:latin typeface="+mn-lt"/>
                <a:ea typeface="+mn-ea"/>
                <a:cs typeface="+mn-cs"/>
              </a:rPr>
              <a:t> community among global citizens, suppliers, employees and stakeholders</a:t>
            </a:r>
            <a:endParaRPr kumimoji="0" lang="en-US" altLang="ko-KR" sz="1400" b="0" i="0" u="none" strike="noStrike" kern="1200" cap="none" spc="0" normalizeH="0" baseline="0" noProof="0" dirty="0">
              <a:ln>
                <a:noFill/>
              </a:ln>
              <a:solidFill>
                <a:schemeClr val="tx1"/>
              </a:solidFill>
              <a:effectLst/>
              <a:uLnTx/>
              <a:uFillTx/>
              <a:latin typeface="+mn-lt"/>
              <a:ea typeface="Gulim" pitchFamily="34" charset="-127"/>
              <a:cs typeface="+mn-cs"/>
            </a:endParaRPr>
          </a:p>
          <a:p>
            <a:pPr marL="342900" marR="0" lvl="0" indent="-342900" algn="l" defTabSz="914400" rtl="0" eaLnBrk="0" fontAlgn="base" latinLnBrk="0" hangingPunct="0">
              <a:lnSpc>
                <a:spcPct val="100000"/>
              </a:lnSpc>
              <a:spcBef>
                <a:spcPct val="50000"/>
              </a:spcBef>
              <a:spcAft>
                <a:spcPct val="0"/>
              </a:spcAft>
              <a:buClrTx/>
              <a:buSzTx/>
              <a:buFont typeface="Arial" pitchFamily="34" charset="0"/>
              <a:buChar char="•"/>
              <a:tabLst/>
              <a:defRPr/>
            </a:pPr>
            <a:endParaRPr kumimoji="0" lang="ko-KR" altLang="en-US" sz="1400" b="0" i="0" u="none" strike="noStrike" kern="1200" cap="none" spc="0" normalizeH="0" baseline="0" noProof="0" dirty="0">
              <a:ln>
                <a:noFill/>
              </a:ln>
              <a:solidFill>
                <a:schemeClr val="tx1"/>
              </a:solidFill>
              <a:effectLst/>
              <a:uLnTx/>
              <a:uFillTx/>
              <a:latin typeface="+mn-lt"/>
              <a:ea typeface="Gulim" pitchFamily="34" charset="-127"/>
              <a:cs typeface="+mn-cs"/>
            </a:endParaRPr>
          </a:p>
        </p:txBody>
      </p:sp>
      <p:sp>
        <p:nvSpPr>
          <p:cNvPr id="7" name="Rectangle 6"/>
          <p:cNvSpPr>
            <a:spLocks noChangeArrowheads="1"/>
          </p:cNvSpPr>
          <p:nvPr/>
        </p:nvSpPr>
        <p:spPr bwMode="auto">
          <a:xfrm>
            <a:off x="2502538" y="4572000"/>
            <a:ext cx="6412861" cy="1184940"/>
          </a:xfrm>
          <a:prstGeom prst="rect">
            <a:avLst/>
          </a:prstGeom>
          <a:solidFill>
            <a:schemeClr val="tx2">
              <a:lumMod val="20000"/>
              <a:lumOff val="80000"/>
            </a:schemeClr>
          </a:solidFill>
          <a:ln w="9525">
            <a:noFill/>
            <a:miter lim="800000"/>
            <a:headEnd/>
            <a:tailEnd/>
          </a:ln>
        </p:spPr>
        <p:txBody>
          <a:bodyPr wrap="square" lIns="0" tIns="0" rIns="0" bIns="0">
            <a:spAutoFit/>
          </a:bodyPr>
          <a:lstStyle/>
          <a:p>
            <a:pPr marL="342900" indent="-342900" eaLnBrk="0" fontAlgn="base" hangingPunct="0">
              <a:spcBef>
                <a:spcPct val="50000"/>
              </a:spcBef>
              <a:spcAft>
                <a:spcPct val="0"/>
              </a:spcAft>
              <a:buFont typeface="Arial" pitchFamily="34" charset="0"/>
              <a:buChar char="•"/>
              <a:defRPr/>
            </a:pPr>
            <a:r>
              <a:rPr lang="en-US" altLang="ko-KR" sz="1400" dirty="0">
                <a:ea typeface="Gulim" pitchFamily="34" charset="-127"/>
              </a:rPr>
              <a:t>Increase transparency, consistency and predictability</a:t>
            </a:r>
            <a:endParaRPr lang="ko-KR" altLang="en-US" sz="1400" dirty="0">
              <a:ea typeface="Gulim" pitchFamily="34" charset="-127"/>
            </a:endParaRPr>
          </a:p>
          <a:p>
            <a:pPr marL="342900" indent="-342900" eaLnBrk="0" fontAlgn="base" hangingPunct="0">
              <a:spcBef>
                <a:spcPct val="50000"/>
              </a:spcBef>
              <a:spcAft>
                <a:spcPct val="0"/>
              </a:spcAft>
              <a:buFont typeface="Arial" pitchFamily="34" charset="0"/>
              <a:buChar char="•"/>
              <a:defRPr/>
            </a:pPr>
            <a:r>
              <a:rPr lang="ko-KR" altLang="en-US" sz="1400" dirty="0">
                <a:ea typeface="Gulim" pitchFamily="34" charset="-127"/>
              </a:rPr>
              <a:t>Creat</a:t>
            </a:r>
            <a:r>
              <a:rPr lang="en-US" altLang="ko-KR" sz="1400" dirty="0">
                <a:ea typeface="Gulim" pitchFamily="34" charset="-127"/>
              </a:rPr>
              <a:t>e attractive environment for foreign investment in the country</a:t>
            </a:r>
          </a:p>
          <a:p>
            <a:pPr marL="342900" indent="-342900" eaLnBrk="0" fontAlgn="base" hangingPunct="0">
              <a:spcBef>
                <a:spcPct val="50000"/>
              </a:spcBef>
              <a:spcAft>
                <a:spcPct val="0"/>
              </a:spcAft>
              <a:buFont typeface="Arial" pitchFamily="34" charset="0"/>
              <a:buChar char="•"/>
              <a:defRPr/>
            </a:pPr>
            <a:r>
              <a:rPr lang="en-US" altLang="ko-KR" sz="1400" dirty="0">
                <a:ea typeface="Gulim" pitchFamily="34" charset="-127"/>
              </a:rPr>
              <a:t>Increase access of national businesses to the world economy and markets</a:t>
            </a:r>
          </a:p>
          <a:p>
            <a:pPr marL="342900" indent="-342900" eaLnBrk="0" fontAlgn="base" hangingPunct="0">
              <a:spcBef>
                <a:spcPct val="50000"/>
              </a:spcBef>
              <a:spcAft>
                <a:spcPct val="0"/>
              </a:spcAft>
              <a:buFont typeface="Arial" pitchFamily="34" charset="0"/>
              <a:buChar char="•"/>
              <a:defRPr/>
            </a:pPr>
            <a:r>
              <a:rPr lang="en-US" altLang="ko-KR" sz="1400" dirty="0">
                <a:ea typeface="Gulim" pitchFamily="34" charset="-127"/>
              </a:rPr>
              <a:t>Facilitate the formation of businesses and increased employment</a:t>
            </a:r>
          </a:p>
        </p:txBody>
      </p:sp>
      <p:sp>
        <p:nvSpPr>
          <p:cNvPr id="8" name="AutoShape 7"/>
          <p:cNvSpPr>
            <a:spLocks noChangeArrowheads="1"/>
          </p:cNvSpPr>
          <p:nvPr/>
        </p:nvSpPr>
        <p:spPr bwMode="auto">
          <a:xfrm>
            <a:off x="371475" y="1201738"/>
            <a:ext cx="2005013" cy="1198562"/>
          </a:xfrm>
          <a:prstGeom prst="rightArrow">
            <a:avLst>
              <a:gd name="adj1" fmla="val 71389"/>
              <a:gd name="adj2" fmla="val 42836"/>
            </a:avLst>
          </a:prstGeom>
          <a:solidFill>
            <a:srgbClr val="C0C0C0"/>
          </a:solidFill>
          <a:ln w="9525">
            <a:noFill/>
            <a:miter lim="800000"/>
            <a:headEnd/>
            <a:tailEnd/>
          </a:ln>
        </p:spPr>
        <p:txBody>
          <a:bodyPr wrap="none" anchor="ctr"/>
          <a:lstStyle/>
          <a:p>
            <a:pPr eaLnBrk="0" hangingPunct="0"/>
            <a:r>
              <a:rPr lang="en-US" altLang="ko-KR" sz="1400" b="1" dirty="0">
                <a:ea typeface="Gulim" pitchFamily="34" charset="-127"/>
              </a:rPr>
              <a:t>IMPROVE</a:t>
            </a:r>
          </a:p>
          <a:p>
            <a:pPr eaLnBrk="0" hangingPunct="0"/>
            <a:r>
              <a:rPr lang="en-US" altLang="ko-KR" sz="1400" b="1" dirty="0">
                <a:ea typeface="Gulim" pitchFamily="34" charset="-127"/>
              </a:rPr>
              <a:t>GOVERNMENT </a:t>
            </a:r>
          </a:p>
          <a:p>
            <a:pPr eaLnBrk="0" hangingPunct="0"/>
            <a:r>
              <a:rPr lang="en-US" altLang="ko-KR" sz="1400" b="1" dirty="0">
                <a:ea typeface="Gulim" pitchFamily="34" charset="-127"/>
              </a:rPr>
              <a:t>EFFICIENCY</a:t>
            </a:r>
          </a:p>
        </p:txBody>
      </p:sp>
      <p:sp>
        <p:nvSpPr>
          <p:cNvPr id="9" name="Rectangle 8"/>
          <p:cNvSpPr>
            <a:spLocks noChangeArrowheads="1"/>
          </p:cNvSpPr>
          <p:nvPr/>
        </p:nvSpPr>
        <p:spPr bwMode="auto">
          <a:xfrm>
            <a:off x="2436813" y="1243013"/>
            <a:ext cx="6478587" cy="966787"/>
          </a:xfrm>
          <a:prstGeom prst="rect">
            <a:avLst/>
          </a:prstGeom>
          <a:solidFill>
            <a:schemeClr val="tx2">
              <a:lumMod val="20000"/>
              <a:lumOff val="80000"/>
            </a:schemeClr>
          </a:solidFill>
        </p:spPr>
        <p:txBody>
          <a:bodyPr vert="horz" lIns="91440" tIns="45720" rIns="91440" bIns="45720" rtlCol="0">
            <a:normAutofit/>
          </a:bodyPr>
          <a:lstStyle/>
          <a:p>
            <a:pPr marL="342900" indent="-342900">
              <a:spcBef>
                <a:spcPct val="20000"/>
              </a:spcBef>
              <a:buFont typeface="Arial" pitchFamily="34" charset="0"/>
              <a:buChar char="•"/>
            </a:pPr>
            <a:r>
              <a:rPr lang="ko-KR" altLang="en-US" sz="1400" dirty="0"/>
              <a:t>Reduc</a:t>
            </a:r>
            <a:r>
              <a:rPr lang="en-US" altLang="ko-KR" sz="1400" dirty="0"/>
              <a:t>e costs by eliminating paperwork and improving processes</a:t>
            </a:r>
          </a:p>
          <a:p>
            <a:pPr marL="342900" indent="-342900">
              <a:spcBef>
                <a:spcPct val="20000"/>
              </a:spcBef>
              <a:buFont typeface="Arial" pitchFamily="34" charset="0"/>
              <a:buChar char="•"/>
            </a:pPr>
            <a:r>
              <a:rPr lang="en-US" altLang="ko-KR" sz="1400" dirty="0"/>
              <a:t>Enhance collaboration and knowledge sharing within government</a:t>
            </a:r>
          </a:p>
          <a:p>
            <a:pPr marL="342900" indent="-342900">
              <a:spcBef>
                <a:spcPct val="20000"/>
              </a:spcBef>
              <a:buFont typeface="Arial" pitchFamily="34" charset="0"/>
              <a:buChar char="•"/>
            </a:pPr>
            <a:r>
              <a:rPr lang="en-US" altLang="ko-KR" sz="1400" dirty="0"/>
              <a:t>Obtain skilled and capable staff and train existing staff</a:t>
            </a:r>
          </a:p>
          <a:p>
            <a:pPr marL="342900" indent="-342900">
              <a:spcBef>
                <a:spcPct val="20000"/>
              </a:spcBef>
              <a:buFont typeface="Arial" pitchFamily="34" charset="0"/>
              <a:buChar char="•"/>
            </a:pPr>
            <a:endParaRPr lang="ko-KR" altLang="en-US" sz="1400" dirty="0"/>
          </a:p>
        </p:txBody>
      </p:sp>
      <p:grpSp>
        <p:nvGrpSpPr>
          <p:cNvPr id="3" name="Group 10"/>
          <p:cNvGrpSpPr/>
          <p:nvPr/>
        </p:nvGrpSpPr>
        <p:grpSpPr>
          <a:xfrm>
            <a:off x="363537" y="4620326"/>
            <a:ext cx="2020063" cy="1198563"/>
            <a:chOff x="351662" y="4546600"/>
            <a:chExt cx="2020063" cy="1198563"/>
          </a:xfrm>
        </p:grpSpPr>
        <p:sp>
          <p:nvSpPr>
            <p:cNvPr id="6" name="AutoShape 5"/>
            <p:cNvSpPr>
              <a:spLocks noChangeArrowheads="1"/>
            </p:cNvSpPr>
            <p:nvPr/>
          </p:nvSpPr>
          <p:spPr bwMode="auto">
            <a:xfrm>
              <a:off x="384175" y="4546600"/>
              <a:ext cx="1987550" cy="1198563"/>
            </a:xfrm>
            <a:prstGeom prst="rightArrow">
              <a:avLst>
                <a:gd name="adj1" fmla="val 82250"/>
                <a:gd name="adj2" fmla="val 42463"/>
              </a:avLst>
            </a:prstGeom>
            <a:solidFill>
              <a:srgbClr val="C0C0C0"/>
            </a:solidFill>
            <a:ln w="9525">
              <a:noFill/>
              <a:miter lim="800000"/>
              <a:headEnd/>
              <a:tailEnd/>
            </a:ln>
          </p:spPr>
          <p:txBody>
            <a:bodyPr wrap="none" anchor="ctr"/>
            <a:lstStyle/>
            <a:p>
              <a:pPr eaLnBrk="0" hangingPunct="0"/>
              <a:endParaRPr lang="en-US" altLang="ko-KR" b="1">
                <a:ea typeface="Gulim" pitchFamily="34" charset="-127"/>
              </a:endParaRPr>
            </a:p>
          </p:txBody>
        </p:sp>
        <p:sp>
          <p:nvSpPr>
            <p:cNvPr id="10" name="Text Box 11"/>
            <p:cNvSpPr txBox="1">
              <a:spLocks noChangeArrowheads="1"/>
            </p:cNvSpPr>
            <p:nvPr/>
          </p:nvSpPr>
          <p:spPr bwMode="auto">
            <a:xfrm>
              <a:off x="351662" y="4659746"/>
              <a:ext cx="1857148" cy="954107"/>
            </a:xfrm>
            <a:prstGeom prst="rect">
              <a:avLst/>
            </a:prstGeom>
            <a:noFill/>
            <a:ln w="9525">
              <a:noFill/>
              <a:miter lim="800000"/>
              <a:headEnd/>
              <a:tailEnd/>
            </a:ln>
          </p:spPr>
          <p:txBody>
            <a:bodyPr wrap="square" lIns="45720" rIns="45720">
              <a:spAutoFit/>
            </a:bodyPr>
            <a:lstStyle/>
            <a:p>
              <a:pPr eaLnBrk="0" hangingPunct="0"/>
              <a:r>
                <a:rPr lang="en-US" altLang="ko-KR" sz="1400" b="1" dirty="0">
                  <a:ea typeface="Gulim" pitchFamily="34" charset="-127"/>
                </a:rPr>
                <a:t>PROMOTE</a:t>
              </a:r>
            </a:p>
            <a:p>
              <a:pPr eaLnBrk="0" hangingPunct="0"/>
              <a:r>
                <a:rPr lang="en-US" altLang="ko-KR" sz="1400" b="1" dirty="0">
                  <a:ea typeface="Gulim" pitchFamily="34" charset="-127"/>
                </a:rPr>
                <a:t>ECONOMIC </a:t>
              </a:r>
            </a:p>
            <a:p>
              <a:pPr eaLnBrk="0" hangingPunct="0"/>
              <a:r>
                <a:rPr lang="en-US" altLang="ko-KR" sz="1400" b="1" dirty="0">
                  <a:ea typeface="Gulim" pitchFamily="34" charset="-127"/>
                </a:rPr>
                <a:t>COMPETITIVENESS</a:t>
              </a:r>
              <a:endParaRPr lang="en-US" sz="1400" b="1" dirty="0">
                <a:ea typeface="Gulim" pitchFamily="34" charset="-127"/>
              </a:endParaRPr>
            </a:p>
          </p:txBody>
        </p:sp>
      </p:grpSp>
      <p:pic>
        <p:nvPicPr>
          <p:cNvPr id="11"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12" name="TextBox 11"/>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4"/>
          <p:cNvGrpSpPr/>
          <p:nvPr/>
        </p:nvGrpSpPr>
        <p:grpSpPr>
          <a:xfrm>
            <a:off x="0" y="6096000"/>
            <a:ext cx="9144000" cy="762000"/>
            <a:chOff x="0" y="6096000"/>
            <a:chExt cx="9144000" cy="762000"/>
          </a:xfrm>
        </p:grpSpPr>
        <p:sp>
          <p:nvSpPr>
            <p:cNvPr id="11" name="Rectangle 10"/>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13" name="TextBox 12"/>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pic>
        <p:nvPicPr>
          <p:cNvPr id="17" name="Picture 16"/>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773805" y="353820"/>
            <a:ext cx="7441002" cy="576151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228600"/>
            <a:ext cx="7391400" cy="369332"/>
          </a:xfrm>
          <a:prstGeom prst="rect">
            <a:avLst/>
          </a:prstGeom>
          <a:noFill/>
        </p:spPr>
        <p:txBody>
          <a:bodyPr wrap="square" rtlCol="0">
            <a:spAutoFit/>
          </a:bodyPr>
          <a:lstStyle/>
          <a:p>
            <a:r>
              <a:rPr lang="en-US" b="1" dirty="0"/>
              <a:t>Geographical Information System</a:t>
            </a:r>
          </a:p>
        </p:txBody>
      </p:sp>
      <p:grpSp>
        <p:nvGrpSpPr>
          <p:cNvPr id="2" name="Group 4"/>
          <p:cNvGrpSpPr/>
          <p:nvPr/>
        </p:nvGrpSpPr>
        <p:grpSpPr>
          <a:xfrm>
            <a:off x="0" y="6096000"/>
            <a:ext cx="9144000" cy="762000"/>
            <a:chOff x="0" y="6096000"/>
            <a:chExt cx="9144000" cy="762000"/>
          </a:xfrm>
        </p:grpSpPr>
        <p:sp>
          <p:nvSpPr>
            <p:cNvPr id="11" name="Rectangle 10"/>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13" name="TextBox 12"/>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sp>
        <p:nvSpPr>
          <p:cNvPr id="14" name="Rectangle 3"/>
          <p:cNvSpPr txBox="1">
            <a:spLocks noChangeArrowheads="1"/>
          </p:cNvSpPr>
          <p:nvPr/>
        </p:nvSpPr>
        <p:spPr>
          <a:xfrm>
            <a:off x="403860" y="838200"/>
            <a:ext cx="4320540" cy="3962400"/>
          </a:xfrm>
          <a:prstGeom prst="rect">
            <a:avLst/>
          </a:prstGeom>
          <a:solidFill>
            <a:schemeClr val="tx2">
              <a:lumMod val="20000"/>
              <a:lumOff val="80000"/>
            </a:schemeClr>
          </a:solidFill>
        </p:spPr>
        <p:txBody>
          <a:bodyPr/>
          <a:lstStyle/>
          <a:p>
            <a:pPr marL="342900" indent="-342900">
              <a:buFont typeface="Arial" pitchFamily="34" charset="0"/>
              <a:buChar char="•"/>
            </a:pPr>
            <a:r>
              <a:rPr lang="en-US" sz="2000" dirty="0"/>
              <a:t>Base Maps Preparation</a:t>
            </a:r>
          </a:p>
          <a:p>
            <a:pPr marL="342900" indent="-342900">
              <a:buFont typeface="Arial" pitchFamily="34" charset="0"/>
              <a:buChar char="•"/>
            </a:pPr>
            <a:r>
              <a:rPr lang="en-US" sz="2000" dirty="0"/>
              <a:t>Contour Maps Preparation</a:t>
            </a:r>
          </a:p>
          <a:p>
            <a:pPr marL="342900" indent="-342900">
              <a:buFont typeface="Arial" pitchFamily="34" charset="0"/>
              <a:buChar char="•"/>
            </a:pPr>
            <a:r>
              <a:rPr lang="en-US" sz="2000" dirty="0"/>
              <a:t>Cadastral Maps Preparation</a:t>
            </a:r>
          </a:p>
          <a:p>
            <a:pPr marL="342900" indent="-342900">
              <a:buFont typeface="Arial" pitchFamily="34" charset="0"/>
              <a:buChar char="•"/>
            </a:pPr>
            <a:r>
              <a:rPr lang="en-US" sz="2000" dirty="0"/>
              <a:t>Thematic Maps Preparation</a:t>
            </a:r>
          </a:p>
          <a:p>
            <a:pPr marL="342900" indent="-342900">
              <a:buFont typeface="Arial" pitchFamily="34" charset="0"/>
              <a:buChar char="•"/>
            </a:pPr>
            <a:r>
              <a:rPr lang="en-US" sz="2000" dirty="0"/>
              <a:t>Real Time Data Integration with GIS</a:t>
            </a:r>
          </a:p>
          <a:p>
            <a:pPr marL="342900" indent="-342900">
              <a:buFont typeface="Arial" pitchFamily="34" charset="0"/>
              <a:buChar char="•"/>
            </a:pPr>
            <a:r>
              <a:rPr lang="en-US" sz="2000" dirty="0"/>
              <a:t>Analytics Based on GIS</a:t>
            </a:r>
          </a:p>
          <a:p>
            <a:pPr marL="342900" indent="-342900">
              <a:buFont typeface="Arial" pitchFamily="34" charset="0"/>
              <a:buChar char="•"/>
            </a:pPr>
            <a:r>
              <a:rPr lang="en-US" sz="2000" dirty="0"/>
              <a:t>Land Use &amp; Land Cover (Land Records Details from Revenue Dept.)</a:t>
            </a:r>
          </a:p>
          <a:p>
            <a:pPr marL="342900" indent="-342900">
              <a:buFont typeface="Arial" pitchFamily="34" charset="0"/>
              <a:buChar char="•"/>
            </a:pPr>
            <a:r>
              <a:rPr lang="en-US" sz="2000" dirty="0"/>
              <a:t>Crop Health Analysis</a:t>
            </a:r>
          </a:p>
          <a:p>
            <a:pPr marL="342900" indent="-342900">
              <a:buFont typeface="Arial" pitchFamily="34" charset="0"/>
              <a:buChar char="•"/>
            </a:pPr>
            <a:r>
              <a:rPr lang="en-US" sz="2000" dirty="0"/>
              <a:t>Environmental Assessments</a:t>
            </a:r>
          </a:p>
          <a:p>
            <a:pPr marL="342900" indent="-342900">
              <a:buFont typeface="Arial" pitchFamily="34" charset="0"/>
              <a:buChar char="•"/>
            </a:pPr>
            <a:r>
              <a:rPr lang="en-US" sz="2000" dirty="0"/>
              <a:t>Precision Agriculture</a:t>
            </a:r>
          </a:p>
          <a:p>
            <a:pPr marL="342900" indent="-342900">
              <a:buFont typeface="Arial" pitchFamily="34" charset="0"/>
              <a:buChar char="•"/>
            </a:pPr>
            <a:r>
              <a:rPr lang="en-US" sz="2000" dirty="0"/>
              <a:t>Hydrology</a:t>
            </a:r>
          </a:p>
          <a:p>
            <a:pPr marL="342900" indent="-342900">
              <a:buFont typeface="Arial" pitchFamily="34" charset="0"/>
              <a:buChar char="•"/>
            </a:pPr>
            <a:r>
              <a:rPr lang="en-US" sz="2000" dirty="0"/>
              <a:t>Wetland Delineation</a:t>
            </a:r>
          </a:p>
        </p:txBody>
      </p:sp>
      <p:graphicFrame>
        <p:nvGraphicFramePr>
          <p:cNvPr id="8" name="Diagram 7"/>
          <p:cNvGraphicFramePr/>
          <p:nvPr>
            <p:extLst>
              <p:ext uri="{D42A27DB-BD31-4B8C-83A1-F6EECF244321}">
                <p14:modId xmlns:p14="http://schemas.microsoft.com/office/powerpoint/2010/main" xmlns="" val="2204583805"/>
              </p:ext>
            </p:extLst>
          </p:nvPr>
        </p:nvGraphicFramePr>
        <p:xfrm>
          <a:off x="4876800" y="1384300"/>
          <a:ext cx="4114800" cy="287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754487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53000" y="4114800"/>
            <a:ext cx="4038600" cy="1241425"/>
          </a:xfrm>
        </p:spPr>
        <p:txBody>
          <a:bodyPr>
            <a:normAutofit/>
          </a:bodyPr>
          <a:lstStyle/>
          <a:p>
            <a:pPr algn="r"/>
            <a:r>
              <a:rPr lang="en-US" sz="3200" b="1" dirty="0">
                <a:solidFill>
                  <a:schemeClr val="bg1"/>
                </a:solidFill>
              </a:rPr>
              <a:t>Products &amp; Systems</a:t>
            </a:r>
          </a:p>
        </p:txBody>
      </p:sp>
      <p:grpSp>
        <p:nvGrpSpPr>
          <p:cNvPr id="3" name="Group 2"/>
          <p:cNvGrpSpPr/>
          <p:nvPr/>
        </p:nvGrpSpPr>
        <p:grpSpPr>
          <a:xfrm>
            <a:off x="0" y="6096000"/>
            <a:ext cx="9144000" cy="762000"/>
            <a:chOff x="0" y="6096000"/>
            <a:chExt cx="9144000" cy="762000"/>
          </a:xfrm>
        </p:grpSpPr>
        <p:sp>
          <p:nvSpPr>
            <p:cNvPr id="4" name="Rectangle 3"/>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 descr="LOGO1"/>
            <p:cNvPicPr>
              <a:picLocks noChangeAspect="1" noChangeArrowheads="1"/>
            </p:cNvPicPr>
            <p:nvPr/>
          </p:nvPicPr>
          <p:blipFill>
            <a:blip r:embed="rId4" cstate="email"/>
            <a:srcRect/>
            <a:stretch>
              <a:fillRect/>
            </a:stretch>
          </p:blipFill>
          <p:spPr bwMode="auto">
            <a:xfrm>
              <a:off x="152400" y="6248400"/>
              <a:ext cx="502920" cy="533400"/>
            </a:xfrm>
            <a:prstGeom prst="rect">
              <a:avLst/>
            </a:prstGeom>
            <a:noFill/>
            <a:ln w="9525">
              <a:noFill/>
              <a:miter lim="800000"/>
              <a:headEnd/>
              <a:tailEnd/>
            </a:ln>
          </p:spPr>
        </p:pic>
        <p:sp>
          <p:nvSpPr>
            <p:cNvPr id="6" name="TextBox 5"/>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3886200" cy="5638800"/>
          </a:xfrm>
          <a:solidFill>
            <a:schemeClr val="tx2">
              <a:lumMod val="20000"/>
              <a:lumOff val="80000"/>
            </a:schemeClr>
          </a:solidFill>
        </p:spPr>
        <p:txBody>
          <a:bodyPr vert="horz" lIns="91440" tIns="45720" rIns="91440" bIns="45720" rtlCol="0">
            <a:noAutofit/>
          </a:bodyPr>
          <a:lstStyle/>
          <a:p>
            <a:pPr marL="0" indent="0" algn="just">
              <a:lnSpc>
                <a:spcPct val="90000"/>
              </a:lnSpc>
              <a:buClr>
                <a:schemeClr val="accent2"/>
              </a:buClr>
              <a:buSzPct val="70000"/>
              <a:buNone/>
              <a:defRPr/>
            </a:pPr>
            <a:r>
              <a:rPr lang="en-US" sz="1800" b="1" dirty="0"/>
              <a:t>MECH-DASTU</a:t>
            </a:r>
            <a:r>
              <a:rPr lang="en-US" sz="1800" dirty="0"/>
              <a:t> series of data collection platform are robust, field proven devices, designed to operate in harsh environments and capability to interface with wide array of field sensors.</a:t>
            </a:r>
          </a:p>
          <a:p>
            <a:pPr marL="0" indent="0" algn="just">
              <a:lnSpc>
                <a:spcPct val="90000"/>
              </a:lnSpc>
              <a:buClr>
                <a:schemeClr val="accent2"/>
              </a:buClr>
              <a:buSzPct val="70000"/>
              <a:buNone/>
              <a:defRPr/>
            </a:pPr>
            <a:endParaRPr lang="en-US" sz="1800" dirty="0"/>
          </a:p>
          <a:p>
            <a:pPr marL="0" indent="0" algn="just">
              <a:lnSpc>
                <a:spcPct val="90000"/>
              </a:lnSpc>
              <a:buClr>
                <a:schemeClr val="accent2"/>
              </a:buClr>
              <a:buSzPct val="70000"/>
              <a:buNone/>
              <a:defRPr/>
            </a:pPr>
            <a:r>
              <a:rPr lang="en-US" sz="1800" dirty="0"/>
              <a:t>With connectivity features such as Ethernet/ RS232/ RS 485/ USB / SDI 12 they truly connect to a smart network, and internet of things</a:t>
            </a:r>
          </a:p>
          <a:p>
            <a:pPr marL="0" indent="0" algn="just">
              <a:lnSpc>
                <a:spcPct val="90000"/>
              </a:lnSpc>
              <a:buClr>
                <a:schemeClr val="accent2"/>
              </a:buClr>
              <a:buSzPct val="70000"/>
              <a:buNone/>
              <a:defRPr/>
            </a:pPr>
            <a:endParaRPr lang="en-US" sz="1800" dirty="0"/>
          </a:p>
          <a:p>
            <a:pPr marL="0" indent="0" algn="just">
              <a:lnSpc>
                <a:spcPct val="90000"/>
              </a:lnSpc>
              <a:buClr>
                <a:schemeClr val="accent2"/>
              </a:buClr>
              <a:buSzPct val="70000"/>
              <a:buNone/>
              <a:defRPr/>
            </a:pPr>
            <a:r>
              <a:rPr lang="en-US" sz="1800" dirty="0"/>
              <a:t>Interface to any  telemetry networks VSAT/INSAT/GSM/GPRS/VHF/UHF etc.</a:t>
            </a:r>
          </a:p>
          <a:p>
            <a:pPr marL="0" indent="0" algn="just">
              <a:lnSpc>
                <a:spcPct val="90000"/>
              </a:lnSpc>
              <a:buClr>
                <a:schemeClr val="accent2"/>
              </a:buClr>
              <a:buSzPct val="70000"/>
              <a:buNone/>
              <a:defRPr/>
            </a:pPr>
            <a:endParaRPr lang="en-US" sz="1800" dirty="0"/>
          </a:p>
          <a:p>
            <a:pPr marL="0" indent="0" algn="just">
              <a:lnSpc>
                <a:spcPct val="90000"/>
              </a:lnSpc>
              <a:buClr>
                <a:schemeClr val="accent2"/>
              </a:buClr>
              <a:buSzPct val="70000"/>
              <a:buNone/>
              <a:defRPr/>
            </a:pPr>
            <a:r>
              <a:rPr lang="en-US" sz="1800" dirty="0"/>
              <a:t>Works as a Remote Terminal Unit (RTU) with built in Logic Controller  for control and automatic operation of a Spillway/HR/CR/Laterals/DPO gates, valve actuators,.</a:t>
            </a:r>
          </a:p>
          <a:p>
            <a:pPr marL="0" indent="0" algn="just">
              <a:lnSpc>
                <a:spcPct val="80000"/>
              </a:lnSpc>
              <a:buNone/>
              <a:defRPr/>
            </a:pPr>
            <a:endParaRPr lang="en-US" sz="2000" dirty="0"/>
          </a:p>
          <a:p>
            <a:pPr marL="0" indent="0" algn="just">
              <a:lnSpc>
                <a:spcPct val="80000"/>
              </a:lnSpc>
              <a:buNone/>
              <a:defRPr/>
            </a:pPr>
            <a:endParaRPr lang="en-US" sz="2000" dirty="0"/>
          </a:p>
          <a:p>
            <a:pPr marL="0" indent="0" algn="just">
              <a:lnSpc>
                <a:spcPct val="80000"/>
              </a:lnSpc>
              <a:buNone/>
              <a:defRPr/>
            </a:pPr>
            <a:endParaRPr lang="en-US" sz="2000" dirty="0"/>
          </a:p>
          <a:p>
            <a:pPr marL="0" indent="0" algn="just">
              <a:lnSpc>
                <a:spcPct val="80000"/>
              </a:lnSpc>
              <a:buNone/>
              <a:defRPr/>
            </a:pPr>
            <a:endParaRPr lang="en-US" sz="2000" dirty="0"/>
          </a:p>
        </p:txBody>
      </p:sp>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sp>
        <p:nvSpPr>
          <p:cNvPr id="10" name="Rectangle 9"/>
          <p:cNvSpPr/>
          <p:nvPr/>
        </p:nvSpPr>
        <p:spPr>
          <a:xfrm>
            <a:off x="445467" y="219468"/>
            <a:ext cx="2526333" cy="319446"/>
          </a:xfrm>
          <a:prstGeom prst="rect">
            <a:avLst/>
          </a:prstGeom>
        </p:spPr>
        <p:txBody>
          <a:bodyPr wrap="none">
            <a:spAutoFit/>
          </a:bodyPr>
          <a:lstStyle/>
          <a:p>
            <a:pPr algn="just">
              <a:lnSpc>
                <a:spcPct val="80000"/>
              </a:lnSpc>
              <a:buFont typeface="Arial" pitchFamily="34" charset="0"/>
              <a:buNone/>
              <a:defRPr/>
            </a:pPr>
            <a:r>
              <a:rPr lang="en-US" b="1" dirty="0"/>
              <a:t>Data Collection Platform</a:t>
            </a:r>
          </a:p>
        </p:txBody>
      </p:sp>
      <p:pic>
        <p:nvPicPr>
          <p:cNvPr id="1026" name="Picture 2" descr="C:\Users\User\Desktop\ML3000i\ML3000i\2.jpg"/>
          <p:cNvPicPr>
            <a:picLocks noChangeAspect="1" noChangeArrowheads="1"/>
          </p:cNvPicPr>
          <p:nvPr/>
        </p:nvPicPr>
        <p:blipFill>
          <a:blip r:embed="rId3" cstate="email"/>
          <a:srcRect/>
          <a:stretch>
            <a:fillRect/>
          </a:stretch>
        </p:blipFill>
        <p:spPr bwMode="auto">
          <a:xfrm>
            <a:off x="4718634" y="4038600"/>
            <a:ext cx="2574324" cy="1905000"/>
          </a:xfrm>
          <a:prstGeom prst="rect">
            <a:avLst/>
          </a:prstGeom>
          <a:ln>
            <a:noFill/>
          </a:ln>
          <a:effectLst>
            <a:outerShdw blurRad="152400" dist="317500" dir="5400000" sx="90000" sy="-19000" rotWithShape="0">
              <a:prstClr val="black">
                <a:alpha val="15000"/>
              </a:prstClr>
            </a:outerShdw>
          </a:effectLst>
        </p:spPr>
      </p:pic>
      <p:pic>
        <p:nvPicPr>
          <p:cNvPr id="11" name="Picture 10" descr="12.jpg"/>
          <p:cNvPicPr/>
          <p:nvPr/>
        </p:nvPicPr>
        <p:blipFill>
          <a:blip r:embed="rId4" cstate="email"/>
          <a:stretch>
            <a:fillRect/>
          </a:stretch>
        </p:blipFill>
        <p:spPr>
          <a:xfrm>
            <a:off x="4778358" y="762000"/>
            <a:ext cx="2514600" cy="1676400"/>
          </a:xfrm>
          <a:prstGeom prst="rect">
            <a:avLst/>
          </a:prstGeom>
          <a:ln>
            <a:solidFill>
              <a:schemeClr val="tx1"/>
            </a:solidFill>
          </a:ln>
        </p:spPr>
      </p:pic>
      <p:pic>
        <p:nvPicPr>
          <p:cNvPr id="12" name="Picture 11" descr="8.jpg"/>
          <p:cNvPicPr/>
          <p:nvPr/>
        </p:nvPicPr>
        <p:blipFill>
          <a:blip r:embed="rId5" cstate="email"/>
          <a:stretch>
            <a:fillRect/>
          </a:stretch>
        </p:blipFill>
        <p:spPr>
          <a:xfrm>
            <a:off x="6324600" y="2667000"/>
            <a:ext cx="2283101" cy="1239164"/>
          </a:xfrm>
          <a:prstGeom prst="rect">
            <a:avLst/>
          </a:prstGeom>
          <a:ln>
            <a:noFill/>
          </a:ln>
          <a:effectLst>
            <a:outerShdw blurRad="152400" dist="317500" dir="5400000" sx="90000" sy="-19000" rotWithShape="0">
              <a:prstClr val="black">
                <a:alpha val="15000"/>
              </a:prstClr>
            </a:outerShdw>
          </a:effectLst>
        </p:spPr>
      </p:pic>
      <p:sp>
        <p:nvSpPr>
          <p:cNvPr id="13" name="Rectangle 12"/>
          <p:cNvSpPr/>
          <p:nvPr/>
        </p:nvSpPr>
        <p:spPr>
          <a:xfrm>
            <a:off x="4572000" y="538914"/>
            <a:ext cx="4191000" cy="56362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233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3886200" cy="4267200"/>
          </a:xfrm>
          <a:solidFill>
            <a:schemeClr val="tx2">
              <a:lumMod val="20000"/>
              <a:lumOff val="80000"/>
            </a:schemeClr>
          </a:solidFill>
        </p:spPr>
        <p:txBody>
          <a:bodyPr vert="horz" lIns="91440" tIns="45720" rIns="91440" bIns="45720" rtlCol="0">
            <a:normAutofit fontScale="92500" lnSpcReduction="10000"/>
          </a:bodyPr>
          <a:lstStyle/>
          <a:p>
            <a:pPr marL="0" indent="0" algn="just">
              <a:lnSpc>
                <a:spcPct val="90000"/>
              </a:lnSpc>
              <a:buClr>
                <a:schemeClr val="accent2"/>
              </a:buClr>
              <a:buSzPct val="70000"/>
              <a:buNone/>
              <a:defRPr/>
            </a:pPr>
            <a:r>
              <a:rPr lang="en-US" sz="2000" b="1" dirty="0"/>
              <a:t>MECH-GMS</a:t>
            </a:r>
            <a:r>
              <a:rPr lang="en-US" sz="2000" dirty="0"/>
              <a:t> is specially designed measurement system for radial, vertical and screw type gates of Dams and Canals</a:t>
            </a:r>
          </a:p>
          <a:p>
            <a:pPr marL="0" indent="0" algn="just">
              <a:lnSpc>
                <a:spcPct val="90000"/>
              </a:lnSpc>
              <a:buClr>
                <a:schemeClr val="accent2"/>
              </a:buClr>
              <a:buSzPct val="70000"/>
              <a:buNone/>
              <a:defRPr/>
            </a:pPr>
            <a:endParaRPr lang="en-US" sz="2000" dirty="0"/>
          </a:p>
          <a:p>
            <a:pPr marL="0" indent="0" algn="just">
              <a:lnSpc>
                <a:spcPct val="90000"/>
              </a:lnSpc>
              <a:buClr>
                <a:schemeClr val="accent2"/>
              </a:buClr>
              <a:buSzPct val="70000"/>
              <a:buNone/>
              <a:defRPr/>
            </a:pPr>
            <a:r>
              <a:rPr lang="en-US" sz="2000" dirty="0"/>
              <a:t>This can be interfaced with variety of sensors like linear/rotary/absolute encoders and optical encoders. Special function for conversion of radial gate opening to vertical opening.</a:t>
            </a:r>
          </a:p>
          <a:p>
            <a:pPr marL="0" indent="0" algn="just">
              <a:lnSpc>
                <a:spcPct val="90000"/>
              </a:lnSpc>
              <a:buClr>
                <a:schemeClr val="accent2"/>
              </a:buClr>
              <a:buSzPct val="70000"/>
              <a:buNone/>
              <a:defRPr/>
            </a:pPr>
            <a:endParaRPr lang="en-US" sz="2000" dirty="0"/>
          </a:p>
          <a:p>
            <a:pPr marL="0" indent="0" algn="just">
              <a:lnSpc>
                <a:spcPct val="90000"/>
              </a:lnSpc>
              <a:buClr>
                <a:schemeClr val="accent2"/>
              </a:buClr>
              <a:buSzPct val="70000"/>
              <a:buNone/>
              <a:defRPr/>
            </a:pPr>
            <a:r>
              <a:rPr lang="en-US" sz="2000" dirty="0"/>
              <a:t>With these kind of sensors it is easy to integrate the controlling structures in a irrigation network to a smart network</a:t>
            </a:r>
          </a:p>
          <a:p>
            <a:pPr marL="0" indent="0" algn="just">
              <a:lnSpc>
                <a:spcPct val="80000"/>
              </a:lnSpc>
              <a:buNone/>
              <a:defRPr/>
            </a:pPr>
            <a:endParaRPr lang="en-US" sz="1800" dirty="0"/>
          </a:p>
        </p:txBody>
      </p:sp>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sp>
        <p:nvSpPr>
          <p:cNvPr id="10" name="Rectangle 9"/>
          <p:cNvSpPr/>
          <p:nvPr/>
        </p:nvSpPr>
        <p:spPr>
          <a:xfrm>
            <a:off x="129388" y="219468"/>
            <a:ext cx="3425425" cy="313932"/>
          </a:xfrm>
          <a:prstGeom prst="rect">
            <a:avLst/>
          </a:prstGeom>
        </p:spPr>
        <p:txBody>
          <a:bodyPr wrap="none">
            <a:spAutoFit/>
          </a:bodyPr>
          <a:lstStyle/>
          <a:p>
            <a:pPr algn="just">
              <a:lnSpc>
                <a:spcPct val="80000"/>
              </a:lnSpc>
              <a:buFont typeface="Arial" pitchFamily="34" charset="0"/>
              <a:buNone/>
              <a:defRPr/>
            </a:pPr>
            <a:r>
              <a:rPr lang="en-US" b="1" dirty="0"/>
              <a:t>Gate Measurement System (GMS)</a:t>
            </a:r>
            <a:endParaRPr lang="en-US" sz="1600" b="1" dirty="0"/>
          </a:p>
        </p:txBody>
      </p:sp>
      <p:pic>
        <p:nvPicPr>
          <p:cNvPr id="11" name="Picture 10" descr="Image0593.jpg"/>
          <p:cNvPicPr/>
          <p:nvPr/>
        </p:nvPicPr>
        <p:blipFill>
          <a:blip r:embed="rId3" cstate="email"/>
          <a:stretch>
            <a:fillRect/>
          </a:stretch>
        </p:blipFill>
        <p:spPr>
          <a:xfrm>
            <a:off x="4724400" y="914400"/>
            <a:ext cx="1905000" cy="1524000"/>
          </a:xfrm>
          <a:prstGeom prst="rect">
            <a:avLst/>
          </a:prstGeom>
        </p:spPr>
      </p:pic>
      <p:pic>
        <p:nvPicPr>
          <p:cNvPr id="12" name="Picture 11" descr="RTU BACK"/>
          <p:cNvPicPr/>
          <p:nvPr/>
        </p:nvPicPr>
        <p:blipFill>
          <a:blip r:embed="rId4" cstate="email"/>
          <a:stretch>
            <a:fillRect/>
          </a:stretch>
        </p:blipFill>
        <p:spPr bwMode="auto">
          <a:xfrm>
            <a:off x="6858000" y="914400"/>
            <a:ext cx="1828800" cy="1524000"/>
          </a:xfrm>
          <a:prstGeom prst="rect">
            <a:avLst/>
          </a:prstGeom>
          <a:noFill/>
          <a:ln w="9525">
            <a:noFill/>
            <a:miter lim="800000"/>
            <a:headEnd/>
            <a:tailEnd/>
          </a:ln>
        </p:spPr>
      </p:pic>
      <p:pic>
        <p:nvPicPr>
          <p:cNvPr id="13" name="Picture 12" descr="encodder.jpg"/>
          <p:cNvPicPr/>
          <p:nvPr/>
        </p:nvPicPr>
        <p:blipFill>
          <a:blip r:embed="rId5" cstate="email"/>
          <a:stretch>
            <a:fillRect/>
          </a:stretch>
        </p:blipFill>
        <p:spPr>
          <a:xfrm>
            <a:off x="4876800" y="2895600"/>
            <a:ext cx="1447800" cy="1371600"/>
          </a:xfrm>
          <a:prstGeom prst="rect">
            <a:avLst/>
          </a:prstGeom>
        </p:spPr>
      </p:pic>
      <p:pic>
        <p:nvPicPr>
          <p:cNvPr id="14" name="Picture 13" descr="211.jpg"/>
          <p:cNvPicPr/>
          <p:nvPr/>
        </p:nvPicPr>
        <p:blipFill>
          <a:blip r:embed="rId6" cstate="email"/>
          <a:stretch>
            <a:fillRect/>
          </a:stretch>
        </p:blipFill>
        <p:spPr>
          <a:xfrm>
            <a:off x="6858000" y="3048000"/>
            <a:ext cx="1295400" cy="1295400"/>
          </a:xfrm>
          <a:prstGeom prst="rect">
            <a:avLst/>
          </a:prstGeom>
        </p:spPr>
      </p:pic>
      <p:sp>
        <p:nvSpPr>
          <p:cNvPr id="15" name="Rectangle 14"/>
          <p:cNvSpPr/>
          <p:nvPr/>
        </p:nvSpPr>
        <p:spPr>
          <a:xfrm>
            <a:off x="4632960" y="609600"/>
            <a:ext cx="4130040" cy="426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519426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extBox 3"/>
          <p:cNvSpPr txBox="1"/>
          <p:nvPr/>
        </p:nvSpPr>
        <p:spPr>
          <a:xfrm>
            <a:off x="5029200" y="4724400"/>
            <a:ext cx="4114800" cy="584775"/>
          </a:xfrm>
          <a:prstGeom prst="rect">
            <a:avLst/>
          </a:prstGeom>
          <a:noFill/>
        </p:spPr>
        <p:txBody>
          <a:bodyPr wrap="square" rtlCol="0">
            <a:spAutoFit/>
          </a:bodyPr>
          <a:lstStyle/>
          <a:p>
            <a:pPr algn="r"/>
            <a:r>
              <a:rPr lang="en-US" sz="3200" b="1" dirty="0">
                <a:solidFill>
                  <a:schemeClr val="bg1"/>
                </a:solidFill>
              </a:rPr>
              <a:t>Key Strengths</a:t>
            </a:r>
          </a:p>
        </p:txBody>
      </p:sp>
      <p:grpSp>
        <p:nvGrpSpPr>
          <p:cNvPr id="12" name="Group 11"/>
          <p:cNvGrpSpPr/>
          <p:nvPr/>
        </p:nvGrpSpPr>
        <p:grpSpPr>
          <a:xfrm>
            <a:off x="0" y="6096000"/>
            <a:ext cx="9144000" cy="762000"/>
            <a:chOff x="0" y="6096000"/>
            <a:chExt cx="9144000" cy="762000"/>
          </a:xfrm>
        </p:grpSpPr>
        <p:sp>
          <p:nvSpPr>
            <p:cNvPr id="13" name="Rectangle 12"/>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 descr="LOGO1"/>
            <p:cNvPicPr>
              <a:picLocks noChangeAspect="1" noChangeArrowheads="1"/>
            </p:cNvPicPr>
            <p:nvPr/>
          </p:nvPicPr>
          <p:blipFill>
            <a:blip r:embed="rId3" cstate="email"/>
            <a:srcRect/>
            <a:stretch>
              <a:fillRect/>
            </a:stretch>
          </p:blipFill>
          <p:spPr bwMode="auto">
            <a:xfrm>
              <a:off x="152400" y="6248400"/>
              <a:ext cx="502920" cy="533400"/>
            </a:xfrm>
            <a:prstGeom prst="rect">
              <a:avLst/>
            </a:prstGeom>
            <a:noFill/>
            <a:ln w="9525">
              <a:noFill/>
              <a:miter lim="800000"/>
              <a:headEnd/>
              <a:tailEnd/>
            </a:ln>
          </p:spPr>
        </p:pic>
        <p:sp>
          <p:nvSpPr>
            <p:cNvPr id="15" name="TextBox 14"/>
            <p:cNvSpPr txBox="1"/>
            <p:nvPr/>
          </p:nvSpPr>
          <p:spPr>
            <a:xfrm>
              <a:off x="773805" y="6312795"/>
              <a:ext cx="3200400" cy="369332"/>
            </a:xfrm>
            <a:prstGeom prst="rect">
              <a:avLst/>
            </a:prstGeom>
            <a:noFill/>
          </p:spPr>
          <p:txBody>
            <a:bodyPr wrap="square" rtlCol="0">
              <a:spAutoFit/>
            </a:bodyPr>
            <a:lstStyle/>
            <a:p>
              <a:r>
                <a:rPr lang="en-US" dirty="0">
                  <a:solidFill>
                    <a:srgbClr val="0070C0"/>
                  </a:solidFill>
                  <a:latin typeface="Impact" pitchFamily="34" charset="0"/>
                </a:rPr>
                <a:t>Mechatronics Systems Pvt. Ltd.</a:t>
              </a:r>
            </a:p>
          </p:txBody>
        </p:sp>
      </p:gr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6187440" y="3505200"/>
            <a:ext cx="2619375" cy="1771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187439" y="1143000"/>
            <a:ext cx="2600325" cy="1876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7"/>
          <p:cNvSpPr/>
          <p:nvPr/>
        </p:nvSpPr>
        <p:spPr>
          <a:xfrm>
            <a:off x="137160" y="1143000"/>
            <a:ext cx="5638800" cy="4524315"/>
          </a:xfrm>
          <a:prstGeom prst="rect">
            <a:avLst/>
          </a:prstGeom>
        </p:spPr>
        <p:txBody>
          <a:bodyPr wrap="square">
            <a:spAutoFit/>
          </a:bodyPr>
          <a:lstStyle/>
          <a:p>
            <a:pPr marL="285750" indent="-285750">
              <a:buFont typeface="Wingdings" pitchFamily="2" charset="2"/>
              <a:buChar char="q"/>
            </a:pPr>
            <a:r>
              <a:rPr lang="en-US" dirty="0"/>
              <a:t>Micro controller based fully Compatible with any  RTU for Remote / Local operations from control center.</a:t>
            </a:r>
          </a:p>
          <a:p>
            <a:pPr marL="285750" indent="-285750">
              <a:buFont typeface="Wingdings" pitchFamily="2" charset="2"/>
              <a:buChar char="q"/>
            </a:pPr>
            <a:r>
              <a:rPr lang="en-US" dirty="0"/>
              <a:t>Remote and/or Local Auto / Manual Mode selection facility</a:t>
            </a:r>
          </a:p>
          <a:p>
            <a:pPr marL="285750" indent="-285750">
              <a:buFont typeface="Wingdings" pitchFamily="2" charset="2"/>
              <a:buChar char="q"/>
            </a:pPr>
            <a:r>
              <a:rPr lang="en-US" dirty="0"/>
              <a:t>Equipped with Single phasing preventer and safety fuses.</a:t>
            </a:r>
          </a:p>
          <a:p>
            <a:pPr marL="285750" indent="-285750">
              <a:buFont typeface="Wingdings" pitchFamily="2" charset="2"/>
              <a:buChar char="q"/>
            </a:pPr>
            <a:r>
              <a:rPr lang="en-US" dirty="0"/>
              <a:t>Digital display of Gate status</a:t>
            </a:r>
          </a:p>
          <a:p>
            <a:pPr marL="285750" indent="-285750">
              <a:buFont typeface="Wingdings" pitchFamily="2" charset="2"/>
              <a:buChar char="q"/>
            </a:pPr>
            <a:r>
              <a:rPr lang="en-US" dirty="0"/>
              <a:t>Overload protection with indication on front panel.</a:t>
            </a:r>
          </a:p>
          <a:p>
            <a:pPr marL="285750" indent="-285750">
              <a:buFont typeface="Wingdings" pitchFamily="2" charset="2"/>
              <a:buChar char="q"/>
            </a:pPr>
            <a:r>
              <a:rPr lang="en-US" dirty="0"/>
              <a:t>Protection for dry pumping , priming failure, vibration, temperature, under / over voltage</a:t>
            </a:r>
          </a:p>
          <a:p>
            <a:pPr marL="285750" indent="-285750">
              <a:buFont typeface="Wingdings" pitchFamily="2" charset="2"/>
              <a:buChar char="q"/>
            </a:pPr>
            <a:r>
              <a:rPr lang="en-US" dirty="0"/>
              <a:t>Variable control voltages.</a:t>
            </a:r>
          </a:p>
          <a:p>
            <a:pPr marL="285750" indent="-285750">
              <a:buFont typeface="Wingdings" pitchFamily="2" charset="2"/>
              <a:buChar char="q"/>
            </a:pPr>
            <a:r>
              <a:rPr lang="en-US" dirty="0"/>
              <a:t>Variable frequency Drives  (VFD)</a:t>
            </a:r>
          </a:p>
          <a:p>
            <a:pPr marL="285750" indent="-285750">
              <a:buFont typeface="Wingdings" pitchFamily="2" charset="2"/>
              <a:buChar char="q"/>
            </a:pPr>
            <a:r>
              <a:rPr lang="en-US" dirty="0"/>
              <a:t>Local / Field operation facility</a:t>
            </a:r>
          </a:p>
          <a:p>
            <a:pPr marL="285750" indent="-285750">
              <a:buFont typeface="Wingdings" pitchFamily="2" charset="2"/>
              <a:buChar char="q"/>
            </a:pPr>
            <a:r>
              <a:rPr lang="en-US" dirty="0"/>
              <a:t>Interlocking for auto / manual operation.</a:t>
            </a:r>
          </a:p>
          <a:p>
            <a:pPr marL="285750" indent="-285750">
              <a:buFont typeface="Wingdings" pitchFamily="2" charset="2"/>
              <a:buChar char="q"/>
            </a:pPr>
            <a:r>
              <a:rPr lang="en-US" dirty="0"/>
              <a:t>Space Heaters, illuminating lamp.</a:t>
            </a:r>
          </a:p>
          <a:p>
            <a:pPr marL="285750" indent="-285750">
              <a:buFont typeface="Wingdings" pitchFamily="2" charset="2"/>
              <a:buChar char="q"/>
            </a:pPr>
            <a:r>
              <a:rPr lang="en-US" dirty="0"/>
              <a:t>Cable glands for cable entry at bottom</a:t>
            </a:r>
          </a:p>
        </p:txBody>
      </p:sp>
      <p:sp>
        <p:nvSpPr>
          <p:cNvPr id="9" name="Rectangle 8"/>
          <p:cNvSpPr/>
          <p:nvPr/>
        </p:nvSpPr>
        <p:spPr>
          <a:xfrm>
            <a:off x="2956560" y="264889"/>
            <a:ext cx="2704867" cy="437043"/>
          </a:xfrm>
          <a:prstGeom prst="rect">
            <a:avLst/>
          </a:prstGeom>
        </p:spPr>
        <p:txBody>
          <a:bodyPr wrap="square">
            <a:spAutoFit/>
          </a:bodyPr>
          <a:lstStyle/>
          <a:p>
            <a:pPr lvl="0" algn="ctr">
              <a:lnSpc>
                <a:spcPct val="80000"/>
              </a:lnSpc>
              <a:defRPr/>
            </a:pPr>
            <a:r>
              <a:rPr lang="en-US" sz="2800" b="1" dirty="0">
                <a:solidFill>
                  <a:prstClr val="black"/>
                </a:solidFill>
              </a:rPr>
              <a:t>Control Console</a:t>
            </a:r>
          </a:p>
        </p:txBody>
      </p:sp>
    </p:spTree>
    <p:extLst>
      <p:ext uri="{BB962C8B-B14F-4D97-AF65-F5344CB8AC3E}">
        <p14:creationId xmlns:p14="http://schemas.microsoft.com/office/powerpoint/2010/main" xmlns="" val="3181351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6629400" y="838200"/>
            <a:ext cx="2228850" cy="3609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629400" y="4638674"/>
            <a:ext cx="874395" cy="916033"/>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7591425" y="4638675"/>
            <a:ext cx="1266825" cy="91603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304800" y="740688"/>
            <a:ext cx="6019800" cy="5355312"/>
          </a:xfrm>
          <a:prstGeom prst="rect">
            <a:avLst/>
          </a:prstGeom>
        </p:spPr>
        <p:txBody>
          <a:bodyPr wrap="square">
            <a:spAutoFit/>
          </a:bodyPr>
          <a:lstStyle/>
          <a:p>
            <a:pPr marL="285750" indent="-285750">
              <a:buFont typeface="Wingdings" pitchFamily="2" charset="2"/>
              <a:buChar char="Ø"/>
            </a:pPr>
            <a:r>
              <a:rPr lang="en-US" dirty="0"/>
              <a:t>Self-Reporting at predefined  programmable time interval</a:t>
            </a:r>
          </a:p>
          <a:p>
            <a:pPr marL="285750" indent="-285750">
              <a:buFont typeface="Wingdings" pitchFamily="2" charset="2"/>
              <a:buChar char="Ø"/>
            </a:pPr>
            <a:r>
              <a:rPr lang="en-US" dirty="0"/>
              <a:t>Selectable Station ID</a:t>
            </a:r>
          </a:p>
          <a:p>
            <a:pPr marL="285750" indent="-285750">
              <a:buFont typeface="Wingdings" pitchFamily="2" charset="2"/>
              <a:buChar char="Ø"/>
            </a:pPr>
            <a:r>
              <a:rPr lang="en-US" dirty="0"/>
              <a:t>Local Data Storage for one year with Data retrieval facility</a:t>
            </a:r>
          </a:p>
          <a:p>
            <a:pPr marL="285750" indent="-285750">
              <a:buFont typeface="Wingdings" pitchFamily="2" charset="2"/>
              <a:buChar char="Ø"/>
            </a:pPr>
            <a:r>
              <a:rPr lang="en-US" dirty="0"/>
              <a:t>Programmable Data Storage interval from 1.00 min to 24.00 Hrs.</a:t>
            </a:r>
          </a:p>
          <a:p>
            <a:pPr marL="285750" indent="-285750">
              <a:buFont typeface="Wingdings" pitchFamily="2" charset="2"/>
              <a:buChar char="Ø"/>
            </a:pPr>
            <a:r>
              <a:rPr lang="en-US" dirty="0"/>
              <a:t>Local Display facility using VGA graphics LCD display</a:t>
            </a:r>
          </a:p>
          <a:p>
            <a:pPr marL="285750" indent="-285750">
              <a:buFont typeface="Wingdings" pitchFamily="2" charset="2"/>
              <a:buChar char="Ø"/>
            </a:pPr>
            <a:r>
              <a:rPr lang="en-US" dirty="0"/>
              <a:t>Two RS-232 ports, One RS-485 port, One SDI-12 port, One Ethernet Port &amp; Two USB ports</a:t>
            </a:r>
          </a:p>
          <a:p>
            <a:pPr marL="285750" indent="-285750">
              <a:buFont typeface="Wingdings" pitchFamily="2" charset="2"/>
              <a:buChar char="Ø"/>
            </a:pPr>
            <a:r>
              <a:rPr lang="en-US" dirty="0"/>
              <a:t>Long range data Transmission--- Using VHF / UHF / GSM / GPRS / VSAT / INSAT/GOES / Lease Line networks</a:t>
            </a:r>
          </a:p>
          <a:p>
            <a:pPr marL="285750" indent="-285750">
              <a:buFont typeface="Wingdings" pitchFamily="2" charset="2"/>
              <a:buChar char="Ø"/>
            </a:pPr>
            <a:r>
              <a:rPr lang="en-US" dirty="0"/>
              <a:t>Easy to Read &amp; Calibrate</a:t>
            </a:r>
          </a:p>
          <a:p>
            <a:pPr marL="285750" indent="-285750">
              <a:buFont typeface="Wingdings" pitchFamily="2" charset="2"/>
              <a:buChar char="Ø"/>
            </a:pPr>
            <a:r>
              <a:rPr lang="en-US" dirty="0"/>
              <a:t>Auto Reset facility after one year</a:t>
            </a:r>
          </a:p>
          <a:p>
            <a:pPr marL="285750" indent="-285750">
              <a:buFont typeface="Wingdings" pitchFamily="2" charset="2"/>
              <a:buChar char="Ø"/>
            </a:pPr>
            <a:r>
              <a:rPr lang="en-US" dirty="0"/>
              <a:t>Improved accuracy</a:t>
            </a:r>
          </a:p>
          <a:p>
            <a:pPr marL="285750" indent="-285750">
              <a:buFont typeface="Wingdings" pitchFamily="2" charset="2"/>
              <a:buChar char="Ø"/>
            </a:pPr>
            <a:r>
              <a:rPr lang="en-US" dirty="0"/>
              <a:t>Input power voltage 12-19 V Solar power supply</a:t>
            </a:r>
          </a:p>
          <a:p>
            <a:pPr marL="285750" indent="-285750">
              <a:buFont typeface="Wingdings" pitchFamily="2" charset="2"/>
              <a:buChar char="Ø"/>
            </a:pPr>
            <a:r>
              <a:rPr lang="en-US" dirty="0"/>
              <a:t>GPS Receiver (Optional)</a:t>
            </a:r>
          </a:p>
          <a:p>
            <a:pPr marL="285750" indent="-285750">
              <a:buFont typeface="Wingdings" pitchFamily="2" charset="2"/>
              <a:buChar char="Ø"/>
            </a:pPr>
            <a:r>
              <a:rPr lang="en-US" dirty="0"/>
              <a:t>Remote Programmable</a:t>
            </a:r>
          </a:p>
          <a:p>
            <a:pPr marL="285750" indent="-285750">
              <a:buFont typeface="Wingdings" pitchFamily="2" charset="2"/>
              <a:buChar char="Ø"/>
            </a:pPr>
            <a:r>
              <a:rPr lang="en-US" dirty="0"/>
              <a:t>Having capability to interface variety of sensors with varying range of output</a:t>
            </a:r>
          </a:p>
          <a:p>
            <a:pPr marL="285750" indent="-285750">
              <a:buFont typeface="Wingdings" pitchFamily="2" charset="2"/>
              <a:buChar char="Ø"/>
            </a:pPr>
            <a:r>
              <a:rPr lang="en-US" dirty="0"/>
              <a:t>Test mode facility with data log</a:t>
            </a:r>
          </a:p>
        </p:txBody>
      </p:sp>
      <p:sp>
        <p:nvSpPr>
          <p:cNvPr id="4" name="Rectangle 3"/>
          <p:cNvSpPr/>
          <p:nvPr/>
        </p:nvSpPr>
        <p:spPr>
          <a:xfrm>
            <a:off x="1905000" y="166158"/>
            <a:ext cx="4941195" cy="437043"/>
          </a:xfrm>
          <a:prstGeom prst="rect">
            <a:avLst/>
          </a:prstGeom>
        </p:spPr>
        <p:txBody>
          <a:bodyPr wrap="square">
            <a:spAutoFit/>
          </a:bodyPr>
          <a:lstStyle/>
          <a:p>
            <a:pPr lvl="0" algn="just">
              <a:lnSpc>
                <a:spcPct val="80000"/>
              </a:lnSpc>
              <a:defRPr/>
            </a:pPr>
            <a:r>
              <a:rPr lang="en-US" sz="2800" b="1" dirty="0">
                <a:solidFill>
                  <a:prstClr val="black"/>
                </a:solidFill>
              </a:rPr>
              <a:t>Automatic Rainfall station</a:t>
            </a:r>
          </a:p>
        </p:txBody>
      </p:sp>
    </p:spTree>
    <p:extLst>
      <p:ext uri="{BB962C8B-B14F-4D97-AF65-F5344CB8AC3E}">
        <p14:creationId xmlns:p14="http://schemas.microsoft.com/office/powerpoint/2010/main" xmlns="" val="1977247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6172200" y="1276350"/>
            <a:ext cx="2728422" cy="213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172200" y="3562350"/>
            <a:ext cx="1085850" cy="84772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7536411" y="3562350"/>
            <a:ext cx="876300" cy="84772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6286500" y="4629150"/>
            <a:ext cx="857250" cy="93345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7545936" y="4610100"/>
            <a:ext cx="866775" cy="9525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6019800" y="1143000"/>
            <a:ext cx="2957022" cy="472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8600" y="729407"/>
            <a:ext cx="5638800" cy="5355312"/>
          </a:xfrm>
          <a:prstGeom prst="rect">
            <a:avLst/>
          </a:prstGeom>
        </p:spPr>
        <p:txBody>
          <a:bodyPr wrap="square">
            <a:spAutoFit/>
          </a:bodyPr>
          <a:lstStyle/>
          <a:p>
            <a:pPr marL="285750" indent="-285750">
              <a:buFont typeface="Wingdings" pitchFamily="2" charset="2"/>
              <a:buChar char="Ø"/>
            </a:pPr>
            <a:r>
              <a:rPr lang="en-US" dirty="0"/>
              <a:t>Microprocessor / Micro-controller based solid state controller.</a:t>
            </a:r>
          </a:p>
          <a:p>
            <a:pPr marL="285750" indent="-285750">
              <a:buFont typeface="Wingdings" pitchFamily="2" charset="2"/>
              <a:buChar char="Ø"/>
            </a:pPr>
            <a:r>
              <a:rPr lang="en-US" dirty="0"/>
              <a:t>Self-Reporting at predefined time interval</a:t>
            </a:r>
          </a:p>
          <a:p>
            <a:pPr marL="285750" indent="-285750">
              <a:buFont typeface="Wingdings" pitchFamily="2" charset="2"/>
              <a:buChar char="Ø"/>
            </a:pPr>
            <a:r>
              <a:rPr lang="en-US" dirty="0"/>
              <a:t>Selectable Station ID</a:t>
            </a:r>
          </a:p>
          <a:p>
            <a:pPr marL="285750" indent="-285750">
              <a:buFont typeface="Wingdings" pitchFamily="2" charset="2"/>
              <a:buChar char="Ø"/>
            </a:pPr>
            <a:r>
              <a:rPr lang="en-US" dirty="0"/>
              <a:t>Local Data Storage for one year with Data retrieval facility</a:t>
            </a:r>
          </a:p>
          <a:p>
            <a:pPr marL="285750" indent="-285750">
              <a:buFont typeface="Wingdings" pitchFamily="2" charset="2"/>
              <a:buChar char="Ø"/>
            </a:pPr>
            <a:r>
              <a:rPr lang="en-US" dirty="0"/>
              <a:t>Programmable Data Storage interval from 1.00 min to 24.00 Hrs.</a:t>
            </a:r>
          </a:p>
          <a:p>
            <a:pPr marL="285750" indent="-285750">
              <a:buFont typeface="Wingdings" pitchFamily="2" charset="2"/>
              <a:buChar char="Ø"/>
            </a:pPr>
            <a:r>
              <a:rPr lang="en-US" dirty="0"/>
              <a:t>Local Display facility using VGA graphics LCD display</a:t>
            </a:r>
          </a:p>
          <a:p>
            <a:pPr marL="285750" indent="-285750">
              <a:buFont typeface="Wingdings" pitchFamily="2" charset="2"/>
              <a:buChar char="Ø"/>
            </a:pPr>
            <a:r>
              <a:rPr lang="en-US" dirty="0"/>
              <a:t>Two RS-232 ports, One RS-485 port, One SDI-12 port, One Ethernet Port &amp; Two USB ports</a:t>
            </a:r>
          </a:p>
          <a:p>
            <a:pPr marL="285750" indent="-285750">
              <a:buFont typeface="Wingdings" pitchFamily="2" charset="2"/>
              <a:buChar char="Ø"/>
            </a:pPr>
            <a:r>
              <a:rPr lang="en-US" dirty="0"/>
              <a:t>Long range data Transmission--- Using VHF / UHF / GSM / GPRS / VSAT / INSAT/GOES / Lease Line networks</a:t>
            </a:r>
          </a:p>
          <a:p>
            <a:pPr marL="285750" indent="-285750">
              <a:buFont typeface="Wingdings" pitchFamily="2" charset="2"/>
              <a:buChar char="Ø"/>
            </a:pPr>
            <a:r>
              <a:rPr lang="en-US" dirty="0"/>
              <a:t>Easy to Read &amp; Calibrate</a:t>
            </a:r>
          </a:p>
          <a:p>
            <a:pPr marL="285750" indent="-285750">
              <a:buFont typeface="Wingdings" pitchFamily="2" charset="2"/>
              <a:buChar char="Ø"/>
            </a:pPr>
            <a:r>
              <a:rPr lang="en-US" dirty="0"/>
              <a:t>Auto Reset facility after one year</a:t>
            </a:r>
          </a:p>
          <a:p>
            <a:pPr marL="285750" indent="-285750">
              <a:buFont typeface="Wingdings" pitchFamily="2" charset="2"/>
              <a:buChar char="Ø"/>
            </a:pPr>
            <a:r>
              <a:rPr lang="en-US" dirty="0"/>
              <a:t>Improved accuracy</a:t>
            </a:r>
          </a:p>
          <a:p>
            <a:pPr marL="285750" indent="-285750">
              <a:buFont typeface="Wingdings" pitchFamily="2" charset="2"/>
              <a:buChar char="Ø"/>
            </a:pPr>
            <a:r>
              <a:rPr lang="en-US" dirty="0"/>
              <a:t>Input power voltage 12-19 V Solar power supply</a:t>
            </a:r>
          </a:p>
          <a:p>
            <a:pPr marL="285750" indent="-285750">
              <a:buFont typeface="Wingdings" pitchFamily="2" charset="2"/>
              <a:buChar char="Ø"/>
            </a:pPr>
            <a:r>
              <a:rPr lang="en-US" dirty="0"/>
              <a:t>GPS Receiver (Optional)</a:t>
            </a:r>
          </a:p>
          <a:p>
            <a:pPr marL="285750" indent="-285750">
              <a:buFont typeface="Wingdings" pitchFamily="2" charset="2"/>
              <a:buChar char="Ø"/>
            </a:pPr>
            <a:r>
              <a:rPr lang="en-US" dirty="0"/>
              <a:t>Remote Programmable</a:t>
            </a:r>
          </a:p>
        </p:txBody>
      </p:sp>
      <p:sp>
        <p:nvSpPr>
          <p:cNvPr id="16" name="Rectangle 15"/>
          <p:cNvSpPr/>
          <p:nvPr/>
        </p:nvSpPr>
        <p:spPr>
          <a:xfrm>
            <a:off x="1661860" y="301776"/>
            <a:ext cx="4098366" cy="437043"/>
          </a:xfrm>
          <a:prstGeom prst="rect">
            <a:avLst/>
          </a:prstGeom>
        </p:spPr>
        <p:txBody>
          <a:bodyPr wrap="none">
            <a:spAutoFit/>
          </a:bodyPr>
          <a:lstStyle/>
          <a:p>
            <a:pPr algn="just">
              <a:lnSpc>
                <a:spcPct val="80000"/>
              </a:lnSpc>
              <a:buFont typeface="Arial" pitchFamily="34" charset="0"/>
              <a:buNone/>
              <a:defRPr/>
            </a:pPr>
            <a:r>
              <a:rPr lang="en-US" sz="2800" b="1" dirty="0"/>
              <a:t>Water Level Gauge system</a:t>
            </a:r>
          </a:p>
        </p:txBody>
      </p:sp>
    </p:spTree>
    <p:extLst>
      <p:ext uri="{BB962C8B-B14F-4D97-AF65-F5344CB8AC3E}">
        <p14:creationId xmlns:p14="http://schemas.microsoft.com/office/powerpoint/2010/main" xmlns="" val="156198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6248400" y="762000"/>
            <a:ext cx="2638425" cy="432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217920" y="5278755"/>
            <a:ext cx="1095375" cy="84772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7381875" y="5267325"/>
            <a:ext cx="641897" cy="85915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8092440" y="5297805"/>
            <a:ext cx="809625" cy="82867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6096000" y="609600"/>
            <a:ext cx="2971800" cy="5638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81000" y="838200"/>
            <a:ext cx="5257800" cy="4524315"/>
          </a:xfrm>
          <a:prstGeom prst="rect">
            <a:avLst/>
          </a:prstGeom>
        </p:spPr>
        <p:txBody>
          <a:bodyPr wrap="square">
            <a:spAutoFit/>
          </a:bodyPr>
          <a:lstStyle/>
          <a:p>
            <a:pPr marL="285750" indent="-285750">
              <a:buFont typeface="Wingdings" pitchFamily="2" charset="2"/>
              <a:buChar char="Ø"/>
            </a:pPr>
            <a:r>
              <a:rPr lang="en-US" dirty="0"/>
              <a:t>Self-Reporting at predefined time interval.</a:t>
            </a:r>
          </a:p>
          <a:p>
            <a:pPr marL="285750" indent="-285750">
              <a:buFont typeface="Wingdings" pitchFamily="2" charset="2"/>
              <a:buChar char="Ø"/>
            </a:pPr>
            <a:r>
              <a:rPr lang="en-US" dirty="0"/>
              <a:t>Selectable Station ID.</a:t>
            </a:r>
          </a:p>
          <a:p>
            <a:pPr marL="285750" indent="-285750">
              <a:buFont typeface="Wingdings" pitchFamily="2" charset="2"/>
              <a:buChar char="Ø"/>
            </a:pPr>
            <a:r>
              <a:rPr lang="en-US" dirty="0"/>
              <a:t>Local Data Storage for one year having Data retrieval facility</a:t>
            </a:r>
          </a:p>
          <a:p>
            <a:pPr marL="285750" indent="-285750">
              <a:buFont typeface="Wingdings" pitchFamily="2" charset="2"/>
              <a:buChar char="Ø"/>
            </a:pPr>
            <a:r>
              <a:rPr lang="en-US" dirty="0"/>
              <a:t>Local Display facility using VGA graphics LCD display</a:t>
            </a:r>
          </a:p>
          <a:p>
            <a:pPr marL="285750" indent="-285750">
              <a:buFont typeface="Wingdings" pitchFamily="2" charset="2"/>
              <a:buChar char="Ø"/>
            </a:pPr>
            <a:r>
              <a:rPr lang="en-US" dirty="0"/>
              <a:t>Two RS-232 ports, One RS-485 port, One SDI-12 port, One Ethernet Port &amp; Two USB ports.</a:t>
            </a:r>
          </a:p>
          <a:p>
            <a:pPr marL="285750" indent="-285750">
              <a:buFont typeface="Wingdings" pitchFamily="2" charset="2"/>
              <a:buChar char="Ø"/>
            </a:pPr>
            <a:r>
              <a:rPr lang="en-US" dirty="0"/>
              <a:t>Long range data Transmission--- Using VHF / UHF / GSM / GPRS / VSAT / INSAT/GOES / Lease Line networks.</a:t>
            </a:r>
          </a:p>
          <a:p>
            <a:pPr marL="285750" indent="-285750">
              <a:buFont typeface="Wingdings" pitchFamily="2" charset="2"/>
              <a:buChar char="Ø"/>
            </a:pPr>
            <a:r>
              <a:rPr lang="en-US" dirty="0"/>
              <a:t>Easy to Read &amp; Calibrate</a:t>
            </a:r>
          </a:p>
          <a:p>
            <a:pPr marL="285750" indent="-285750">
              <a:buFont typeface="Wingdings" pitchFamily="2" charset="2"/>
              <a:buChar char="Ø"/>
            </a:pPr>
            <a:r>
              <a:rPr lang="en-US" dirty="0"/>
              <a:t>Auto Reset facility after one year.</a:t>
            </a:r>
          </a:p>
          <a:p>
            <a:pPr marL="285750" indent="-285750">
              <a:buFont typeface="Wingdings" pitchFamily="2" charset="2"/>
              <a:buChar char="Ø"/>
            </a:pPr>
            <a:r>
              <a:rPr lang="en-US" dirty="0"/>
              <a:t>Improved accuracy.</a:t>
            </a:r>
          </a:p>
          <a:p>
            <a:pPr marL="285750" indent="-285750">
              <a:buFont typeface="Wingdings" pitchFamily="2" charset="2"/>
              <a:buChar char="Ø"/>
            </a:pPr>
            <a:r>
              <a:rPr lang="en-US" dirty="0"/>
              <a:t>Input power voltage 12-19 V Solar power supply.</a:t>
            </a:r>
          </a:p>
          <a:p>
            <a:pPr marL="285750" indent="-285750">
              <a:buFont typeface="Wingdings" pitchFamily="2" charset="2"/>
              <a:buChar char="Ø"/>
            </a:pPr>
            <a:r>
              <a:rPr lang="en-US" dirty="0"/>
              <a:t>GPS Receiver (Optional)</a:t>
            </a:r>
          </a:p>
          <a:p>
            <a:pPr marL="285750" indent="-285750">
              <a:buFont typeface="Wingdings" pitchFamily="2" charset="2"/>
              <a:buChar char="Ø"/>
            </a:pPr>
            <a:r>
              <a:rPr lang="en-US" dirty="0"/>
              <a:t>Remote Programmable</a:t>
            </a:r>
          </a:p>
        </p:txBody>
      </p:sp>
      <p:sp>
        <p:nvSpPr>
          <p:cNvPr id="12" name="Rectangle 11"/>
          <p:cNvSpPr/>
          <p:nvPr/>
        </p:nvSpPr>
        <p:spPr>
          <a:xfrm>
            <a:off x="587625" y="290154"/>
            <a:ext cx="2818720" cy="319446"/>
          </a:xfrm>
          <a:prstGeom prst="rect">
            <a:avLst/>
          </a:prstGeom>
        </p:spPr>
        <p:txBody>
          <a:bodyPr wrap="none">
            <a:spAutoFit/>
          </a:bodyPr>
          <a:lstStyle/>
          <a:p>
            <a:pPr algn="just">
              <a:lnSpc>
                <a:spcPct val="80000"/>
              </a:lnSpc>
              <a:buFont typeface="Arial" pitchFamily="34" charset="0"/>
              <a:buNone/>
              <a:defRPr/>
            </a:pPr>
            <a:r>
              <a:rPr lang="en-US" b="1" dirty="0"/>
              <a:t>MECH HYDRO-MET SYSTEM</a:t>
            </a:r>
            <a:endParaRPr lang="en-US" sz="1600" b="1" dirty="0"/>
          </a:p>
        </p:txBody>
      </p:sp>
    </p:spTree>
    <p:extLst>
      <p:ext uri="{BB962C8B-B14F-4D97-AF65-F5344CB8AC3E}">
        <p14:creationId xmlns:p14="http://schemas.microsoft.com/office/powerpoint/2010/main" xmlns="" val="74593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6324600" y="1524000"/>
            <a:ext cx="2324100" cy="1343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334125" y="3200400"/>
            <a:ext cx="2314575" cy="197167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449580" y="1524000"/>
            <a:ext cx="5322195" cy="4204356"/>
          </a:xfrm>
          <a:prstGeom prst="rect">
            <a:avLst/>
          </a:prstGeom>
        </p:spPr>
        <p:txBody>
          <a:bodyPr wrap="square">
            <a:spAutoFit/>
          </a:bodyPr>
          <a:lstStyle/>
          <a:p>
            <a:pPr marL="285750" indent="-285750">
              <a:lnSpc>
                <a:spcPct val="150000"/>
              </a:lnSpc>
              <a:buFont typeface="Wingdings" pitchFamily="2" charset="2"/>
              <a:buChar char="Ø"/>
            </a:pPr>
            <a:r>
              <a:rPr lang="en-US" dirty="0"/>
              <a:t>MECH OBCS delivers 10 A of output current at 12VDC</a:t>
            </a:r>
          </a:p>
          <a:p>
            <a:pPr marL="285750" indent="-285750">
              <a:lnSpc>
                <a:spcPct val="150000"/>
              </a:lnSpc>
              <a:buFont typeface="Wingdings" pitchFamily="2" charset="2"/>
              <a:buChar char="Ø"/>
            </a:pPr>
            <a:r>
              <a:rPr lang="en-US" dirty="0"/>
              <a:t>Versatile charger input ranges 12-20 VDC.</a:t>
            </a:r>
          </a:p>
          <a:p>
            <a:pPr marL="285750" indent="-285750">
              <a:lnSpc>
                <a:spcPct val="150000"/>
              </a:lnSpc>
              <a:buFont typeface="Wingdings" pitchFamily="2" charset="2"/>
              <a:buChar char="Ø"/>
            </a:pPr>
            <a:r>
              <a:rPr lang="en-US" dirty="0"/>
              <a:t>Charge level monitor provides an indication of the battery charge, battery low on LED.</a:t>
            </a:r>
          </a:p>
          <a:p>
            <a:pPr marL="285750" indent="-285750">
              <a:lnSpc>
                <a:spcPct val="150000"/>
              </a:lnSpc>
              <a:buFont typeface="Wingdings" pitchFamily="2" charset="2"/>
              <a:buChar char="Ø"/>
            </a:pPr>
            <a:r>
              <a:rPr lang="en-US" dirty="0"/>
              <a:t>Power failure indication on LED with potential free contact.</a:t>
            </a:r>
          </a:p>
          <a:p>
            <a:pPr marL="285750" indent="-285750">
              <a:lnSpc>
                <a:spcPct val="150000"/>
              </a:lnSpc>
              <a:buFont typeface="Wingdings" pitchFamily="2" charset="2"/>
              <a:buChar char="Ø"/>
            </a:pPr>
            <a:r>
              <a:rPr lang="en-US" dirty="0"/>
              <a:t>Reverse polarity indication for output.</a:t>
            </a:r>
          </a:p>
          <a:p>
            <a:pPr marL="285750" indent="-285750">
              <a:lnSpc>
                <a:spcPct val="150000"/>
              </a:lnSpc>
              <a:buFont typeface="Wingdings" pitchFamily="2" charset="2"/>
              <a:buChar char="Ø"/>
            </a:pPr>
            <a:r>
              <a:rPr lang="en-US" dirty="0"/>
              <a:t>Output over load protection.</a:t>
            </a:r>
          </a:p>
          <a:p>
            <a:pPr marL="285750" indent="-285750">
              <a:lnSpc>
                <a:spcPct val="150000"/>
              </a:lnSpc>
              <a:buFont typeface="Wingdings" pitchFamily="2" charset="2"/>
              <a:buChar char="Ø"/>
            </a:pPr>
            <a:r>
              <a:rPr lang="en-US" dirty="0"/>
              <a:t>Over voltage protection for Input and Output.</a:t>
            </a:r>
          </a:p>
        </p:txBody>
      </p:sp>
      <p:sp>
        <p:nvSpPr>
          <p:cNvPr id="9" name="Rectangle 8"/>
          <p:cNvSpPr/>
          <p:nvPr/>
        </p:nvSpPr>
        <p:spPr>
          <a:xfrm>
            <a:off x="655320" y="419397"/>
            <a:ext cx="3154390" cy="646331"/>
          </a:xfrm>
          <a:prstGeom prst="rect">
            <a:avLst/>
          </a:prstGeom>
        </p:spPr>
        <p:txBody>
          <a:bodyPr wrap="none">
            <a:spAutoFit/>
          </a:bodyPr>
          <a:lstStyle/>
          <a:p>
            <a:r>
              <a:rPr lang="en-US" dirty="0"/>
              <a:t>Online Battery Charger for solar</a:t>
            </a:r>
          </a:p>
          <a:p>
            <a:r>
              <a:rPr lang="en-US" b="1" dirty="0"/>
              <a:t>Model MECH OBCS</a:t>
            </a:r>
            <a:endParaRPr lang="en-US" sz="1600" b="1" dirty="0"/>
          </a:p>
        </p:txBody>
      </p:sp>
    </p:spTree>
    <p:extLst>
      <p:ext uri="{BB962C8B-B14F-4D97-AF65-F5344CB8AC3E}">
        <p14:creationId xmlns:p14="http://schemas.microsoft.com/office/powerpoint/2010/main" xmlns="" val="649515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6477000" y="1143000"/>
            <a:ext cx="2409825" cy="207645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409891" y="3581400"/>
            <a:ext cx="2544041" cy="215265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403860" y="637967"/>
            <a:ext cx="5890260" cy="5632311"/>
          </a:xfrm>
          <a:prstGeom prst="rect">
            <a:avLst/>
          </a:prstGeom>
        </p:spPr>
        <p:txBody>
          <a:bodyPr wrap="square">
            <a:spAutoFit/>
          </a:bodyPr>
          <a:lstStyle/>
          <a:p>
            <a:pPr marL="285750" indent="-285750">
              <a:buFont typeface="Wingdings" pitchFamily="2" charset="2"/>
              <a:buChar char="Ø"/>
            </a:pPr>
            <a:r>
              <a:rPr lang="en-US" dirty="0"/>
              <a:t>Design to work in harsh environment</a:t>
            </a:r>
          </a:p>
          <a:p>
            <a:pPr marL="285750" indent="-285750">
              <a:buFont typeface="Wingdings" pitchFamily="2" charset="2"/>
              <a:buChar char="Ø"/>
            </a:pPr>
            <a:r>
              <a:rPr lang="en-US" dirty="0"/>
              <a:t>Self-Reporting at predefined time interval.</a:t>
            </a:r>
          </a:p>
          <a:p>
            <a:pPr marL="285750" indent="-285750">
              <a:buFont typeface="Wingdings" pitchFamily="2" charset="2"/>
              <a:buChar char="Ø"/>
            </a:pPr>
            <a:r>
              <a:rPr lang="en-US" dirty="0"/>
              <a:t>Selectable Station ID.</a:t>
            </a:r>
          </a:p>
          <a:p>
            <a:pPr marL="285750" indent="-285750">
              <a:buFont typeface="Wingdings" pitchFamily="2" charset="2"/>
              <a:buChar char="Ø"/>
            </a:pPr>
            <a:r>
              <a:rPr lang="en-US" dirty="0"/>
              <a:t>Local Data Storage for one year</a:t>
            </a:r>
          </a:p>
          <a:p>
            <a:pPr marL="285750" indent="-285750">
              <a:buFont typeface="Wingdings" pitchFamily="2" charset="2"/>
              <a:buChar char="Ø"/>
            </a:pPr>
            <a:r>
              <a:rPr lang="en-US" dirty="0"/>
              <a:t>RS-232 interface for Data retrieval</a:t>
            </a:r>
          </a:p>
          <a:p>
            <a:pPr marL="285750" indent="-285750">
              <a:buFont typeface="Wingdings" pitchFamily="2" charset="2"/>
              <a:buChar char="Ø"/>
            </a:pPr>
            <a:r>
              <a:rPr lang="en-US" dirty="0"/>
              <a:t>VGA graphics LCD display</a:t>
            </a:r>
          </a:p>
          <a:p>
            <a:pPr marL="285750" indent="-285750">
              <a:buFont typeface="Wingdings" pitchFamily="2" charset="2"/>
              <a:buChar char="Ø"/>
            </a:pPr>
            <a:r>
              <a:rPr lang="en-US" dirty="0"/>
              <a:t>Measure &amp; display cumulative flow, flow rate, velocity with time &amp; date stamp</a:t>
            </a:r>
          </a:p>
          <a:p>
            <a:pPr marL="285750" indent="-285750">
              <a:buFont typeface="Wingdings" pitchFamily="2" charset="2"/>
              <a:buChar char="Ø"/>
            </a:pPr>
            <a:r>
              <a:rPr lang="en-US" dirty="0"/>
              <a:t>GSM / GPRS data communication.</a:t>
            </a:r>
          </a:p>
          <a:p>
            <a:pPr marL="285750" indent="-285750">
              <a:buFont typeface="Wingdings" pitchFamily="2" charset="2"/>
              <a:buChar char="Ø"/>
            </a:pPr>
            <a:r>
              <a:rPr lang="en-US" dirty="0"/>
              <a:t>Easy to Install &amp; Maintain</a:t>
            </a:r>
          </a:p>
          <a:p>
            <a:pPr marL="285750" indent="-285750">
              <a:buFont typeface="Wingdings" pitchFamily="2" charset="2"/>
              <a:buChar char="Ø"/>
            </a:pPr>
            <a:r>
              <a:rPr lang="en-US" dirty="0"/>
              <a:t>Improved accuracy.</a:t>
            </a:r>
          </a:p>
          <a:p>
            <a:pPr marL="285750" indent="-285750">
              <a:buFont typeface="Wingdings" pitchFamily="2" charset="2"/>
              <a:buChar char="Ø"/>
            </a:pPr>
            <a:r>
              <a:rPr lang="en-US" dirty="0"/>
              <a:t>Self adjusting to adopt changes in pipe diameter due to scaling and corrosion.</a:t>
            </a:r>
          </a:p>
          <a:p>
            <a:pPr marL="285750" indent="-285750">
              <a:buFont typeface="Wingdings" pitchFamily="2" charset="2"/>
              <a:buChar char="Ø"/>
            </a:pPr>
            <a:r>
              <a:rPr lang="en-US" dirty="0"/>
              <a:t>Fast response</a:t>
            </a:r>
          </a:p>
          <a:p>
            <a:pPr marL="285750" indent="-285750">
              <a:buFont typeface="Wingdings" pitchFamily="2" charset="2"/>
              <a:buChar char="Ø"/>
            </a:pPr>
            <a:r>
              <a:rPr lang="en-US" dirty="0"/>
              <a:t>AMR function available</a:t>
            </a:r>
          </a:p>
          <a:p>
            <a:pPr marL="285750" indent="-285750">
              <a:buFont typeface="Wingdings" pitchFamily="2" charset="2"/>
              <a:buChar char="Ø"/>
            </a:pPr>
            <a:r>
              <a:rPr lang="en-US" dirty="0"/>
              <a:t>5 year battery life, no external power required</a:t>
            </a:r>
          </a:p>
          <a:p>
            <a:pPr marL="285750" indent="-285750">
              <a:buFont typeface="Wingdings" pitchFamily="2" charset="2"/>
              <a:buChar char="Ø"/>
            </a:pPr>
            <a:r>
              <a:rPr lang="en-US" dirty="0"/>
              <a:t>Remote Programmable</a:t>
            </a:r>
          </a:p>
          <a:p>
            <a:pPr marL="285750" indent="-285750">
              <a:buFont typeface="Wingdings" pitchFamily="2" charset="2"/>
              <a:buChar char="Ø"/>
            </a:pPr>
            <a:r>
              <a:rPr lang="en-US" dirty="0"/>
              <a:t>Self diagnostic function to indicate the faults</a:t>
            </a:r>
          </a:p>
          <a:p>
            <a:pPr marL="285750" indent="-285750">
              <a:buFont typeface="Wingdings" pitchFamily="2" charset="2"/>
              <a:buChar char="Ø"/>
            </a:pPr>
            <a:r>
              <a:rPr lang="en-US" dirty="0"/>
              <a:t>Multi cross path up to 32 array</a:t>
            </a:r>
          </a:p>
          <a:p>
            <a:pPr marL="285750" indent="-285750">
              <a:buFont typeface="Wingdings" pitchFamily="2" charset="2"/>
              <a:buChar char="Ø"/>
            </a:pPr>
            <a:r>
              <a:rPr lang="en-US" dirty="0"/>
              <a:t>IP 68 protection</a:t>
            </a:r>
          </a:p>
        </p:txBody>
      </p:sp>
      <p:sp>
        <p:nvSpPr>
          <p:cNvPr id="4" name="Rectangle 3"/>
          <p:cNvSpPr/>
          <p:nvPr/>
        </p:nvSpPr>
        <p:spPr>
          <a:xfrm>
            <a:off x="403860" y="172998"/>
            <a:ext cx="4572000" cy="369332"/>
          </a:xfrm>
          <a:prstGeom prst="rect">
            <a:avLst/>
          </a:prstGeom>
        </p:spPr>
        <p:txBody>
          <a:bodyPr>
            <a:spAutoFit/>
          </a:bodyPr>
          <a:lstStyle/>
          <a:p>
            <a:r>
              <a:rPr lang="en-US" b="1" dirty="0"/>
              <a:t>MECH – Ultrasonic Smart Flow meter</a:t>
            </a:r>
            <a:endParaRPr lang="en-US" dirty="0"/>
          </a:p>
        </p:txBody>
      </p:sp>
    </p:spTree>
    <p:extLst>
      <p:ext uri="{BB962C8B-B14F-4D97-AF65-F5344CB8AC3E}">
        <p14:creationId xmlns:p14="http://schemas.microsoft.com/office/powerpoint/2010/main" xmlns="" val="469035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l"/>
            <a:r>
              <a:rPr lang="en-US" sz="2800" b="1" dirty="0"/>
              <a:t>Auto Flow Gates for Canal Networks</a:t>
            </a:r>
          </a:p>
        </p:txBody>
      </p:sp>
      <p:sp>
        <p:nvSpPr>
          <p:cNvPr id="3" name="Content Placeholder 2"/>
          <p:cNvSpPr>
            <a:spLocks noGrp="1"/>
          </p:cNvSpPr>
          <p:nvPr>
            <p:ph idx="1"/>
          </p:nvPr>
        </p:nvSpPr>
        <p:spPr>
          <a:xfrm>
            <a:off x="152400" y="884237"/>
            <a:ext cx="5715000" cy="5973763"/>
          </a:xfrm>
          <a:solidFill>
            <a:schemeClr val="tx2">
              <a:lumMod val="20000"/>
              <a:lumOff val="80000"/>
            </a:schemeClr>
          </a:solidFill>
        </p:spPr>
        <p:txBody>
          <a:bodyPr vert="horz" lIns="91440" tIns="45720" rIns="91440" bIns="45720" rtlCol="0">
            <a:noAutofit/>
          </a:bodyPr>
          <a:lstStyle/>
          <a:p>
            <a:pPr marL="0" indent="0">
              <a:buNone/>
            </a:pPr>
            <a:r>
              <a:rPr lang="en-US" sz="1600" b="1" dirty="0"/>
              <a:t>Solar powered Smart gate for canal control and monitoring</a:t>
            </a:r>
          </a:p>
          <a:p>
            <a:r>
              <a:rPr lang="en-US" sz="1600" dirty="0"/>
              <a:t>Inbuilt Flow Measurements.</a:t>
            </a:r>
          </a:p>
          <a:p>
            <a:r>
              <a:rPr lang="en-US" sz="1600" dirty="0"/>
              <a:t>Minimal Power requirements</a:t>
            </a:r>
          </a:p>
          <a:p>
            <a:r>
              <a:rPr lang="en-US" sz="1600" dirty="0"/>
              <a:t>Suitable for Solar /DC/ AC power</a:t>
            </a:r>
          </a:p>
          <a:p>
            <a:r>
              <a:rPr lang="en-US" sz="1600" dirty="0"/>
              <a:t>Suitable to Retrofit on existing gate structure</a:t>
            </a:r>
          </a:p>
          <a:p>
            <a:r>
              <a:rPr lang="en-US" sz="1600" dirty="0"/>
              <a:t>Inbuilt Gate Position sensor with digital Readout</a:t>
            </a:r>
          </a:p>
          <a:p>
            <a:r>
              <a:rPr lang="en-US" sz="1600" dirty="0"/>
              <a:t>Limit switches (High, Low, near high, near low)</a:t>
            </a:r>
          </a:p>
          <a:p>
            <a:r>
              <a:rPr lang="en-US" sz="1600" dirty="0"/>
              <a:t>Interface with almost all RTUs/PLC</a:t>
            </a:r>
          </a:p>
          <a:p>
            <a:r>
              <a:rPr lang="en-US" sz="1600" dirty="0"/>
              <a:t>Push-buttons for Local operations</a:t>
            </a:r>
          </a:p>
          <a:p>
            <a:r>
              <a:rPr lang="en-US" sz="1600" dirty="0"/>
              <a:t>RS-485, SDI-12, RS 232 Interface</a:t>
            </a:r>
          </a:p>
          <a:p>
            <a:r>
              <a:rPr lang="en-US" sz="1600" dirty="0"/>
              <a:t>MODBUS / PROFIBUS protocols</a:t>
            </a:r>
          </a:p>
          <a:p>
            <a:r>
              <a:rPr lang="en-US" sz="1600" dirty="0"/>
              <a:t>Suitable for Local/Remote/Automatic control.</a:t>
            </a:r>
          </a:p>
          <a:p>
            <a:r>
              <a:rPr lang="en-US" sz="1600" dirty="0"/>
              <a:t>Flow measurement Accuracy better than +/- 2.5 %</a:t>
            </a:r>
          </a:p>
          <a:p>
            <a:r>
              <a:rPr lang="en-US" sz="1600" dirty="0"/>
              <a:t>Programmable units of Measurements FPS / MKS</a:t>
            </a:r>
          </a:p>
          <a:p>
            <a:r>
              <a:rPr lang="en-US" sz="1600" dirty="0"/>
              <a:t>Suitable to Integrate with SCADA network</a:t>
            </a:r>
          </a:p>
          <a:p>
            <a:r>
              <a:rPr lang="en-US" sz="1600" dirty="0"/>
              <a:t>Level measurement using ultrasonic/Pressure type level sensor.</a:t>
            </a:r>
          </a:p>
          <a:p>
            <a:r>
              <a:rPr lang="en-US" sz="1600" dirty="0"/>
              <a:t>Robust construction for Field Operation</a:t>
            </a:r>
          </a:p>
          <a:p>
            <a:r>
              <a:rPr lang="en-US" sz="1600" dirty="0"/>
              <a:t>Powers-supply 12 VDC / solar power / 1 phase AC</a:t>
            </a:r>
          </a:p>
        </p:txBody>
      </p:sp>
      <p:pic>
        <p:nvPicPr>
          <p:cNvPr id="4098" name="Picture 2"/>
          <p:cNvPicPr>
            <a:picLocks noChangeAspect="1" noChangeArrowheads="1"/>
          </p:cNvPicPr>
          <p:nvPr/>
        </p:nvPicPr>
        <p:blipFill>
          <a:blip r:embed="rId2" cstate="email"/>
          <a:srcRect/>
          <a:stretch>
            <a:fillRect/>
          </a:stretch>
        </p:blipFill>
        <p:spPr bwMode="auto">
          <a:xfrm>
            <a:off x="6629400" y="838200"/>
            <a:ext cx="1981200" cy="3035029"/>
          </a:xfrm>
          <a:prstGeom prst="rect">
            <a:avLst/>
          </a:prstGeom>
          <a:noFill/>
          <a:ln w="9525">
            <a:noFill/>
            <a:miter lim="800000"/>
            <a:headEnd/>
            <a:tailEnd/>
          </a:ln>
        </p:spPr>
      </p:pic>
      <p:pic>
        <p:nvPicPr>
          <p:cNvPr id="6" name="Picture 5"/>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6629400" y="4197927"/>
            <a:ext cx="1981200" cy="26416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9" name="Rectangle 3"/>
          <p:cNvSpPr>
            <a:spLocks noGrp="1" noChangeArrowheads="1"/>
          </p:cNvSpPr>
          <p:nvPr>
            <p:ph type="body" sz="half" idx="1"/>
          </p:nvPr>
        </p:nvSpPr>
        <p:spPr>
          <a:xfrm>
            <a:off x="609600" y="1171588"/>
            <a:ext cx="4191000" cy="4114800"/>
          </a:xfrm>
          <a:solidFill>
            <a:schemeClr val="tx2">
              <a:lumMod val="20000"/>
              <a:lumOff val="80000"/>
            </a:schemeClr>
          </a:solidFill>
        </p:spPr>
        <p:txBody>
          <a:bodyPr vert="horz" lIns="91440" tIns="45720" rIns="91440" bIns="45720" rtlCol="0">
            <a:normAutofit/>
          </a:bodyPr>
          <a:lstStyle/>
          <a:p>
            <a:pPr algn="just">
              <a:lnSpc>
                <a:spcPct val="90000"/>
              </a:lnSpc>
              <a:defRPr/>
            </a:pPr>
            <a:r>
              <a:rPr lang="en-US" sz="1800" dirty="0"/>
              <a:t>Side looking Doppler are installed at designated point, to measure velocity, and discharge accurately. </a:t>
            </a:r>
          </a:p>
          <a:p>
            <a:pPr algn="just">
              <a:lnSpc>
                <a:spcPct val="90000"/>
              </a:lnSpc>
              <a:defRPr/>
            </a:pPr>
            <a:endParaRPr lang="en-US" sz="1800" dirty="0"/>
          </a:p>
          <a:p>
            <a:pPr algn="just">
              <a:lnSpc>
                <a:spcPct val="90000"/>
              </a:lnSpc>
              <a:defRPr/>
            </a:pPr>
            <a:r>
              <a:rPr lang="en-US" sz="1800" dirty="0"/>
              <a:t>Considering heavy siltation problem the canal profile will be monitored at regular intervals Four Doppler Canal profiler device are provided.  </a:t>
            </a:r>
          </a:p>
          <a:p>
            <a:pPr>
              <a:lnSpc>
                <a:spcPct val="90000"/>
              </a:lnSpc>
              <a:buFont typeface="Wingdings" pitchFamily="2" charset="2"/>
              <a:buNone/>
              <a:defRPr/>
            </a:pPr>
            <a:endParaRPr lang="en-US" sz="1800" dirty="0"/>
          </a:p>
        </p:txBody>
      </p:sp>
      <p:pic>
        <p:nvPicPr>
          <p:cNvPr id="77831" name="Picture 7" descr="20080919 FINAL Girl-Canal RS5 Cover Photo"/>
          <p:cNvPicPr>
            <a:picLocks noChangeAspect="1" noChangeArrowheads="1"/>
          </p:cNvPicPr>
          <p:nvPr/>
        </p:nvPicPr>
        <p:blipFill>
          <a:blip r:embed="rId2" cstate="email"/>
          <a:srcRect/>
          <a:stretch>
            <a:fillRect/>
          </a:stretch>
        </p:blipFill>
        <p:spPr bwMode="auto">
          <a:xfrm>
            <a:off x="5181600" y="3657600"/>
            <a:ext cx="3276600" cy="2590800"/>
          </a:xfrm>
          <a:prstGeom prst="rect">
            <a:avLst/>
          </a:prstGeom>
          <a:noFill/>
          <a:ln>
            <a:solidFill>
              <a:schemeClr val="tx1">
                <a:alpha val="95000"/>
              </a:schemeClr>
            </a:solidFill>
          </a:ln>
          <a:effectLst>
            <a:outerShdw blurRad="50800" dist="38100" dir="2700000" algn="tl" rotWithShape="0">
              <a:prstClr val="black">
                <a:alpha val="40000"/>
              </a:prstClr>
            </a:outerShdw>
          </a:effectLst>
        </p:spPr>
      </p:pic>
      <p:pic>
        <p:nvPicPr>
          <p:cNvPr id="11269" name="Picture 10" descr="Picture 133"/>
          <p:cNvPicPr>
            <a:picLocks noGrp="1" noChangeAspect="1" noChangeArrowheads="1"/>
          </p:cNvPicPr>
          <p:nvPr>
            <p:ph sz="quarter" idx="3"/>
          </p:nvPr>
        </p:nvPicPr>
        <p:blipFill>
          <a:blip r:embed="rId3" cstate="email"/>
          <a:srcRect/>
          <a:stretch>
            <a:fillRect/>
          </a:stretch>
        </p:blipFill>
        <p:spPr>
          <a:xfrm>
            <a:off x="5181600" y="1219200"/>
            <a:ext cx="3276600" cy="2457450"/>
          </a:xfrm>
          <a:noFill/>
        </p:spPr>
      </p:pic>
      <p:grpSp>
        <p:nvGrpSpPr>
          <p:cNvPr id="2" name="Group 3"/>
          <p:cNvGrpSpPr/>
          <p:nvPr/>
        </p:nvGrpSpPr>
        <p:grpSpPr>
          <a:xfrm>
            <a:off x="0" y="6096000"/>
            <a:ext cx="9144000" cy="762000"/>
            <a:chOff x="0" y="6096000"/>
            <a:chExt cx="9144000" cy="762000"/>
          </a:xfrm>
        </p:grpSpPr>
        <p:sp>
          <p:nvSpPr>
            <p:cNvPr id="7" name="Rectangle 6"/>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 descr="LOGO1"/>
            <p:cNvPicPr>
              <a:picLocks noChangeAspect="1" noChangeArrowheads="1"/>
            </p:cNvPicPr>
            <p:nvPr/>
          </p:nvPicPr>
          <p:blipFill>
            <a:blip r:embed="rId4" cstate="email"/>
            <a:srcRect/>
            <a:stretch>
              <a:fillRect/>
            </a:stretch>
          </p:blipFill>
          <p:spPr bwMode="auto">
            <a:xfrm>
              <a:off x="152400" y="6248400"/>
              <a:ext cx="502920" cy="533400"/>
            </a:xfrm>
            <a:prstGeom prst="rect">
              <a:avLst/>
            </a:prstGeom>
            <a:noFill/>
            <a:ln w="9525">
              <a:noFill/>
              <a:miter lim="800000"/>
              <a:headEnd/>
              <a:tailEnd/>
            </a:ln>
          </p:spPr>
        </p:pic>
        <p:sp>
          <p:nvSpPr>
            <p:cNvPr id="9" name="TextBox 8"/>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sp>
        <p:nvSpPr>
          <p:cNvPr id="10" name="Rectangle 4"/>
          <p:cNvSpPr>
            <a:spLocks noChangeArrowheads="1"/>
          </p:cNvSpPr>
          <p:nvPr/>
        </p:nvSpPr>
        <p:spPr bwMode="auto">
          <a:xfrm>
            <a:off x="2214546" y="285728"/>
            <a:ext cx="4346190" cy="400110"/>
          </a:xfrm>
          <a:prstGeom prst="rect">
            <a:avLst/>
          </a:prstGeom>
          <a:noFill/>
          <a:ln w="9525">
            <a:noFill/>
            <a:miter lim="800000"/>
            <a:headEnd/>
            <a:tailEnd/>
          </a:ln>
          <a:effectLst/>
        </p:spPr>
        <p:txBody>
          <a:bodyPr wrap="none">
            <a:spAutoFit/>
          </a:bodyPr>
          <a:lstStyle/>
          <a:p>
            <a:pPr algn="ctr">
              <a:spcBef>
                <a:spcPct val="0"/>
              </a:spcBef>
              <a:defRPr/>
            </a:pPr>
            <a:r>
              <a:rPr lang="en-US" sz="2000" b="1" dirty="0"/>
              <a:t>Canal Discharge Measurement Stations</a:t>
            </a:r>
          </a:p>
        </p:txBody>
      </p:sp>
    </p:spTree>
    <p:extLst>
      <p:ext uri="{BB962C8B-B14F-4D97-AF65-F5344CB8AC3E}">
        <p14:creationId xmlns:p14="http://schemas.microsoft.com/office/powerpoint/2010/main" xmlns="" val="2245443575"/>
      </p:ext>
    </p:extLst>
  </p:cSld>
  <p:clrMapOvr>
    <a:masterClrMapping/>
  </p:clrMapOvr>
  <p:transition advTm="4906"/>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3886200" cy="4038600"/>
          </a:xfrm>
          <a:solidFill>
            <a:schemeClr val="tx2">
              <a:lumMod val="20000"/>
              <a:lumOff val="80000"/>
            </a:schemeClr>
          </a:solidFill>
        </p:spPr>
        <p:txBody>
          <a:bodyPr vert="horz" lIns="91440" tIns="45720" rIns="91440" bIns="45720" rtlCol="0">
            <a:normAutofit fontScale="92500" lnSpcReduction="20000"/>
          </a:bodyPr>
          <a:lstStyle/>
          <a:p>
            <a:pPr marL="0" indent="0" algn="just">
              <a:lnSpc>
                <a:spcPct val="90000"/>
              </a:lnSpc>
              <a:buClr>
                <a:schemeClr val="accent2"/>
              </a:buClr>
              <a:buSzPct val="70000"/>
              <a:buNone/>
              <a:defRPr/>
            </a:pPr>
            <a:r>
              <a:rPr lang="en-US" sz="2000" b="1" dirty="0"/>
              <a:t>MECH-ACT</a:t>
            </a:r>
            <a:r>
              <a:rPr lang="en-US" sz="2000" dirty="0"/>
              <a:t> is specially designed gate actuators for operation of gates in Dams and Canals.</a:t>
            </a:r>
          </a:p>
          <a:p>
            <a:pPr marL="0" indent="0" algn="just">
              <a:lnSpc>
                <a:spcPct val="90000"/>
              </a:lnSpc>
              <a:buClr>
                <a:schemeClr val="accent2"/>
              </a:buClr>
              <a:buSzPct val="70000"/>
              <a:buNone/>
              <a:defRPr/>
            </a:pPr>
            <a:endParaRPr lang="en-US" sz="2000" dirty="0"/>
          </a:p>
          <a:p>
            <a:pPr marL="0" indent="0" algn="just">
              <a:lnSpc>
                <a:spcPct val="90000"/>
              </a:lnSpc>
              <a:buClr>
                <a:schemeClr val="accent2"/>
              </a:buClr>
              <a:buSzPct val="70000"/>
              <a:buNone/>
              <a:defRPr/>
            </a:pPr>
            <a:r>
              <a:rPr lang="en-US" sz="2000" dirty="0"/>
              <a:t>Automated Control Panels, with intelligent RTUs, interface with gate motors and level sensors, measures gate positions, discharge measurement, for an automatic control of Gates</a:t>
            </a:r>
          </a:p>
          <a:p>
            <a:pPr marL="0" indent="0" algn="just">
              <a:lnSpc>
                <a:spcPct val="90000"/>
              </a:lnSpc>
              <a:buClr>
                <a:schemeClr val="accent2"/>
              </a:buClr>
              <a:buSzPct val="70000"/>
              <a:buNone/>
              <a:defRPr/>
            </a:pPr>
            <a:endParaRPr lang="en-US" sz="2000" dirty="0"/>
          </a:p>
          <a:p>
            <a:pPr marL="0" indent="0" algn="just">
              <a:lnSpc>
                <a:spcPct val="90000"/>
              </a:lnSpc>
              <a:buClr>
                <a:schemeClr val="accent2"/>
              </a:buClr>
              <a:buSzPct val="70000"/>
              <a:buNone/>
              <a:defRPr/>
            </a:pPr>
            <a:r>
              <a:rPr lang="en-US" sz="2000" dirty="0"/>
              <a:t>Gates can be controlled based on set discharge, set level, set gate opening.</a:t>
            </a:r>
          </a:p>
          <a:p>
            <a:pPr marL="0" indent="0" algn="just">
              <a:lnSpc>
                <a:spcPct val="90000"/>
              </a:lnSpc>
              <a:buClr>
                <a:schemeClr val="accent2"/>
              </a:buClr>
              <a:buSzPct val="70000"/>
              <a:buNone/>
              <a:defRPr/>
            </a:pPr>
            <a:endParaRPr lang="en-US" sz="2000" dirty="0"/>
          </a:p>
          <a:p>
            <a:pPr marL="0" indent="0" algn="just">
              <a:lnSpc>
                <a:spcPct val="90000"/>
              </a:lnSpc>
              <a:buClr>
                <a:schemeClr val="accent2"/>
              </a:buClr>
              <a:buSzPct val="70000"/>
              <a:buNone/>
              <a:defRPr/>
            </a:pPr>
            <a:r>
              <a:rPr lang="en-US" sz="2000" dirty="0"/>
              <a:t>Two way communication with master station for remote automated control of reservoirs or canals. </a:t>
            </a:r>
          </a:p>
          <a:p>
            <a:pPr marL="0" indent="0" algn="just">
              <a:lnSpc>
                <a:spcPct val="80000"/>
              </a:lnSpc>
              <a:buNone/>
              <a:defRPr/>
            </a:pPr>
            <a:endParaRPr lang="en-US" sz="1800" dirty="0"/>
          </a:p>
        </p:txBody>
      </p:sp>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pic>
        <p:nvPicPr>
          <p:cNvPr id="8" name="Picture 7" descr="211.jpg"/>
          <p:cNvPicPr/>
          <p:nvPr/>
        </p:nvPicPr>
        <p:blipFill>
          <a:blip r:embed="rId3" cstate="email"/>
          <a:stretch>
            <a:fillRect/>
          </a:stretch>
        </p:blipFill>
        <p:spPr>
          <a:xfrm>
            <a:off x="4648200" y="609600"/>
            <a:ext cx="3505200" cy="2590800"/>
          </a:xfrm>
          <a:prstGeom prst="rect">
            <a:avLst/>
          </a:prstGeom>
        </p:spPr>
      </p:pic>
      <p:pic>
        <p:nvPicPr>
          <p:cNvPr id="9" name="Picture 8" descr="Image0593.jpg"/>
          <p:cNvPicPr/>
          <p:nvPr/>
        </p:nvPicPr>
        <p:blipFill>
          <a:blip r:embed="rId4" cstate="email"/>
          <a:stretch>
            <a:fillRect/>
          </a:stretch>
        </p:blipFill>
        <p:spPr>
          <a:xfrm>
            <a:off x="4648200" y="3352800"/>
            <a:ext cx="3429000" cy="2362200"/>
          </a:xfrm>
          <a:prstGeom prst="rect">
            <a:avLst/>
          </a:prstGeom>
        </p:spPr>
      </p:pic>
      <p:sp>
        <p:nvSpPr>
          <p:cNvPr id="10" name="Rectangle 9"/>
          <p:cNvSpPr/>
          <p:nvPr/>
        </p:nvSpPr>
        <p:spPr>
          <a:xfrm>
            <a:off x="457200" y="219468"/>
            <a:ext cx="6645794" cy="313932"/>
          </a:xfrm>
          <a:prstGeom prst="rect">
            <a:avLst/>
          </a:prstGeom>
        </p:spPr>
        <p:txBody>
          <a:bodyPr wrap="none">
            <a:spAutoFit/>
          </a:bodyPr>
          <a:lstStyle/>
          <a:p>
            <a:pPr algn="just">
              <a:lnSpc>
                <a:spcPct val="80000"/>
              </a:lnSpc>
              <a:buFont typeface="Arial" pitchFamily="34" charset="0"/>
              <a:buNone/>
              <a:defRPr/>
            </a:pPr>
            <a:r>
              <a:rPr lang="en-US" b="1" dirty="0"/>
              <a:t>Gate Actuators and Automation of Radial Gates of Dams and Canals</a:t>
            </a:r>
            <a:endParaRPr lang="en-US" sz="1600" b="1" dirty="0"/>
          </a:p>
        </p:txBody>
      </p:sp>
    </p:spTree>
    <p:extLst>
      <p:ext uri="{BB962C8B-B14F-4D97-AF65-F5344CB8AC3E}">
        <p14:creationId xmlns:p14="http://schemas.microsoft.com/office/powerpoint/2010/main" xmlns="" val="2070688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94931"/>
            <a:ext cx="6096000" cy="5477269"/>
          </a:xfrm>
          <a:solidFill>
            <a:schemeClr val="tx2">
              <a:lumMod val="20000"/>
              <a:lumOff val="80000"/>
            </a:schemeClr>
          </a:solidFill>
        </p:spPr>
        <p:txBody>
          <a:bodyPr vert="horz" lIns="91440" tIns="45720" rIns="91440" bIns="45720" rtlCol="0">
            <a:noAutofit/>
          </a:bodyPr>
          <a:lstStyle/>
          <a:p>
            <a:pPr>
              <a:buFont typeface="Wingdings" pitchFamily="2" charset="2"/>
              <a:buChar char="Ø"/>
            </a:pPr>
            <a:r>
              <a:rPr lang="en-US" sz="1800" dirty="0"/>
              <a:t>Customized for Irrigation and water management applications</a:t>
            </a:r>
          </a:p>
          <a:p>
            <a:pPr>
              <a:buFont typeface="Wingdings" pitchFamily="2" charset="2"/>
              <a:buChar char="Ø"/>
            </a:pPr>
            <a:r>
              <a:rPr lang="en-US" sz="1800" dirty="0"/>
              <a:t>Backed by huge data base and algorithms and compatibility with other applications like GIS/MIS etc.</a:t>
            </a:r>
          </a:p>
          <a:p>
            <a:pPr>
              <a:buFont typeface="Wingdings" pitchFamily="2" charset="2"/>
              <a:buChar char="Ø"/>
            </a:pPr>
            <a:r>
              <a:rPr lang="en-US" sz="1800" dirty="0"/>
              <a:t>Fast data analysis and query handling</a:t>
            </a:r>
          </a:p>
          <a:p>
            <a:pPr>
              <a:buFont typeface="Wingdings" pitchFamily="2" charset="2"/>
              <a:buChar char="Ø"/>
            </a:pPr>
            <a:r>
              <a:rPr lang="en-US" sz="1800" dirty="0" err="1"/>
              <a:t>Replicability</a:t>
            </a:r>
            <a:r>
              <a:rPr lang="en-US" sz="1800" dirty="0"/>
              <a:t> and scalability</a:t>
            </a:r>
          </a:p>
          <a:p>
            <a:pPr>
              <a:buFont typeface="Wingdings" pitchFamily="2" charset="2"/>
              <a:buChar char="Ø"/>
            </a:pPr>
            <a:r>
              <a:rPr lang="en-US" sz="1800" dirty="0"/>
              <a:t>Multi-lingual support</a:t>
            </a:r>
          </a:p>
          <a:p>
            <a:pPr>
              <a:buFont typeface="Wingdings" pitchFamily="2" charset="2"/>
              <a:buChar char="Ø"/>
            </a:pPr>
            <a:r>
              <a:rPr lang="en-US" sz="1800" dirty="0"/>
              <a:t>Individual farm &amp; soil health details</a:t>
            </a:r>
          </a:p>
          <a:p>
            <a:pPr>
              <a:buFont typeface="Wingdings" pitchFamily="2" charset="2"/>
              <a:buChar char="Ø"/>
            </a:pPr>
            <a:r>
              <a:rPr lang="en-US" sz="1800" dirty="0"/>
              <a:t>Irrigation schedule</a:t>
            </a:r>
          </a:p>
          <a:p>
            <a:pPr>
              <a:buFont typeface="Wingdings" pitchFamily="2" charset="2"/>
              <a:buChar char="Ø"/>
            </a:pPr>
            <a:r>
              <a:rPr lang="en-US" sz="1800" dirty="0"/>
              <a:t>Water requirement &amp; allotment</a:t>
            </a:r>
          </a:p>
          <a:p>
            <a:pPr>
              <a:buFont typeface="Wingdings" pitchFamily="2" charset="2"/>
              <a:buChar char="Ø"/>
            </a:pPr>
            <a:r>
              <a:rPr lang="en-US" sz="1800" dirty="0"/>
              <a:t>Crop details</a:t>
            </a:r>
          </a:p>
          <a:p>
            <a:pPr>
              <a:buFont typeface="Wingdings" pitchFamily="2" charset="2"/>
              <a:buChar char="Ø"/>
            </a:pPr>
            <a:r>
              <a:rPr lang="en-US" sz="1800" dirty="0"/>
              <a:t>Water consumption &amp; Billing</a:t>
            </a:r>
          </a:p>
          <a:p>
            <a:pPr>
              <a:buFont typeface="Wingdings" pitchFamily="2" charset="2"/>
              <a:buChar char="Ø"/>
            </a:pPr>
            <a:r>
              <a:rPr lang="en-US" sz="1800" dirty="0"/>
              <a:t>Data from agriculture commodity Markets</a:t>
            </a:r>
          </a:p>
          <a:p>
            <a:pPr>
              <a:buFont typeface="Wingdings" pitchFamily="2" charset="2"/>
              <a:buChar char="Ø"/>
            </a:pPr>
            <a:r>
              <a:rPr lang="en-US" sz="1800" dirty="0"/>
              <a:t>DSS feedback to forecast production</a:t>
            </a:r>
          </a:p>
          <a:p>
            <a:pPr>
              <a:buFont typeface="Wingdings" pitchFamily="2" charset="2"/>
              <a:buChar char="Ø"/>
            </a:pPr>
            <a:r>
              <a:rPr lang="en-US" sz="1800" dirty="0"/>
              <a:t>Individual farmer level crop plans</a:t>
            </a:r>
          </a:p>
          <a:p>
            <a:pPr>
              <a:buFont typeface="Wingdings" pitchFamily="2" charset="2"/>
              <a:buChar char="Ø"/>
            </a:pPr>
            <a:r>
              <a:rPr lang="en-US" sz="1800" dirty="0"/>
              <a:t>Maintaining log books &amp; disseminated to community</a:t>
            </a:r>
          </a:p>
        </p:txBody>
      </p:sp>
      <p:grpSp>
        <p:nvGrpSpPr>
          <p:cNvPr id="2" name="Group 7"/>
          <p:cNvGrpSpPr/>
          <p:nvPr/>
        </p:nvGrpSpPr>
        <p:grpSpPr>
          <a:xfrm>
            <a:off x="0" y="6172200"/>
            <a:ext cx="9144000" cy="6858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sp>
        <p:nvSpPr>
          <p:cNvPr id="8" name="Rectangle 7"/>
          <p:cNvSpPr/>
          <p:nvPr/>
        </p:nvSpPr>
        <p:spPr>
          <a:xfrm>
            <a:off x="220980" y="233166"/>
            <a:ext cx="2619371" cy="313932"/>
          </a:xfrm>
          <a:prstGeom prst="rect">
            <a:avLst/>
          </a:prstGeom>
        </p:spPr>
        <p:txBody>
          <a:bodyPr wrap="none">
            <a:spAutoFit/>
          </a:bodyPr>
          <a:lstStyle/>
          <a:p>
            <a:pPr algn="just">
              <a:lnSpc>
                <a:spcPct val="80000"/>
              </a:lnSpc>
              <a:buFont typeface="Arial" pitchFamily="34" charset="0"/>
              <a:buNone/>
              <a:defRPr/>
            </a:pPr>
            <a:r>
              <a:rPr lang="en-US" b="1" dirty="0"/>
              <a:t>Farmer Information Kiosk</a:t>
            </a:r>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3" name="Picture 12" descr="IMG-20151007-WA0013.jpg"/>
          <p:cNvPicPr>
            <a:picLocks noChangeAspect="1"/>
          </p:cNvPicPr>
          <p:nvPr/>
        </p:nvPicPr>
        <p:blipFill rotWithShape="1">
          <a:blip r:embed="rId3" cstate="email"/>
          <a:srcRect/>
          <a:stretch/>
        </p:blipFill>
        <p:spPr>
          <a:xfrm>
            <a:off x="6858000" y="640080"/>
            <a:ext cx="1752600" cy="3228074"/>
          </a:xfrm>
          <a:prstGeom prst="rect">
            <a:avLst/>
          </a:prstGeom>
        </p:spPr>
      </p:pic>
      <p:pic>
        <p:nvPicPr>
          <p:cNvPr id="14" name="Picture 13" descr="FarmerDashboardEng.png"/>
          <p:cNvPicPr>
            <a:picLocks noChangeAspect="1"/>
          </p:cNvPicPr>
          <p:nvPr/>
        </p:nvPicPr>
        <p:blipFill>
          <a:blip r:embed="rId4" cstate="email"/>
          <a:stretch>
            <a:fillRect/>
          </a:stretch>
        </p:blipFill>
        <p:spPr>
          <a:xfrm>
            <a:off x="6477000" y="4443317"/>
            <a:ext cx="2559663" cy="1286086"/>
          </a:xfrm>
          <a:prstGeom prst="rect">
            <a:avLst/>
          </a:prstGeom>
        </p:spPr>
      </p:pic>
    </p:spTree>
    <p:extLst>
      <p:ext uri="{BB962C8B-B14F-4D97-AF65-F5344CB8AC3E}">
        <p14:creationId xmlns:p14="http://schemas.microsoft.com/office/powerpoint/2010/main" xmlns="" val="286250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91200"/>
          </a:xfrm>
          <a:solidFill>
            <a:schemeClr val="tx2">
              <a:lumMod val="20000"/>
              <a:lumOff val="80000"/>
            </a:schemeClr>
          </a:solidFill>
        </p:spPr>
        <p:txBody>
          <a:bodyPr>
            <a:noAutofit/>
          </a:bodyPr>
          <a:lstStyle/>
          <a:p>
            <a:pPr marL="177800" indent="-177800" algn="just">
              <a:lnSpc>
                <a:spcPct val="120000"/>
              </a:lnSpc>
              <a:defRPr/>
            </a:pPr>
            <a:r>
              <a:rPr lang="en-US" sz="1800" dirty="0"/>
              <a:t>Mechatronics, with 20 years of heavy investment in R&amp;D for water resource management sector is in the fore front, and a step ahead of its competitors. Established in 1991, we are the first company to get </a:t>
            </a:r>
            <a:r>
              <a:rPr lang="en-US" sz="1800" dirty="0">
                <a:solidFill>
                  <a:srgbClr val="FF0000"/>
                </a:solidFill>
              </a:rPr>
              <a:t>ISO 9001-2008 </a:t>
            </a:r>
            <a:r>
              <a:rPr lang="en-US" sz="1800" dirty="0"/>
              <a:t>and </a:t>
            </a:r>
            <a:r>
              <a:rPr lang="en-US" sz="1800" dirty="0">
                <a:solidFill>
                  <a:srgbClr val="FF0000"/>
                </a:solidFill>
              </a:rPr>
              <a:t>CMMI 3</a:t>
            </a:r>
            <a:r>
              <a:rPr lang="en-US" sz="1800" dirty="0"/>
              <a:t> certification for Integrated water resource management. </a:t>
            </a:r>
          </a:p>
          <a:p>
            <a:pPr marL="177800" indent="-177800" algn="just">
              <a:lnSpc>
                <a:spcPct val="120000"/>
              </a:lnSpc>
              <a:defRPr/>
            </a:pPr>
            <a:endParaRPr lang="en-US" sz="1800" dirty="0"/>
          </a:p>
          <a:p>
            <a:pPr marL="177800" indent="-177800" algn="just">
              <a:lnSpc>
                <a:spcPct val="120000"/>
              </a:lnSpc>
              <a:defRPr/>
            </a:pPr>
            <a:r>
              <a:rPr lang="en-US" sz="1800" dirty="0"/>
              <a:t>Mechatronics has grown to become the biggest and only Smart Digital Integrated Water Resource Management company in India.  Mechatronics is the only company in India which has undertaken major projects in water resource management and has track record of successful implementation of mega projects.</a:t>
            </a:r>
          </a:p>
          <a:p>
            <a:pPr marL="177800" indent="-177800" algn="just">
              <a:lnSpc>
                <a:spcPct val="120000"/>
              </a:lnSpc>
              <a:defRPr/>
            </a:pPr>
            <a:endParaRPr lang="en-US" sz="1800" dirty="0"/>
          </a:p>
          <a:p>
            <a:pPr marL="177800" indent="-177800" algn="just">
              <a:lnSpc>
                <a:spcPct val="120000"/>
              </a:lnSpc>
              <a:defRPr/>
            </a:pPr>
            <a:r>
              <a:rPr lang="en-US" sz="1800" dirty="0"/>
              <a:t>Mechatronics dominates the water resource management sector in India with a major share of the projects implemented across India. </a:t>
            </a:r>
          </a:p>
          <a:p>
            <a:pPr marL="177800" indent="-177800" algn="just">
              <a:lnSpc>
                <a:spcPct val="120000"/>
              </a:lnSpc>
              <a:defRPr/>
            </a:pPr>
            <a:endParaRPr lang="en-US" sz="1800" dirty="0"/>
          </a:p>
          <a:p>
            <a:pPr marL="177800" indent="-177800" algn="just">
              <a:lnSpc>
                <a:spcPct val="120000"/>
              </a:lnSpc>
              <a:defRPr/>
            </a:pPr>
            <a:r>
              <a:rPr lang="en-US" sz="1800" dirty="0"/>
              <a:t>Mechatronics has strong technological and strategic alliances with major product companies across the world. Robust and time tested product &amp; services has earned Mechatronics laurels from customers worldwide.</a:t>
            </a:r>
          </a:p>
        </p:txBody>
      </p:sp>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a:solidFill>
                    <a:srgbClr val="0070C0"/>
                  </a:solidFill>
                  <a:latin typeface="Impact" pitchFamily="34" charset="0"/>
                </a:rPr>
                <a:t>Mechatronics Systems Pvt. Ltd.</a:t>
              </a: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3886200" cy="5486400"/>
          </a:xfrm>
          <a:solidFill>
            <a:schemeClr val="tx2">
              <a:lumMod val="20000"/>
              <a:lumOff val="80000"/>
            </a:schemeClr>
          </a:solidFill>
        </p:spPr>
        <p:txBody>
          <a:bodyPr vert="horz" lIns="91440" tIns="45720" rIns="91440" bIns="45720" rtlCol="0">
            <a:noAutofit/>
          </a:bodyPr>
          <a:lstStyle/>
          <a:p>
            <a:pPr marL="0" indent="0" algn="just">
              <a:buNone/>
            </a:pPr>
            <a:r>
              <a:rPr lang="en-US" sz="1800" dirty="0"/>
              <a:t>The MECH SCADA /MMI Software is a complete automation solution providing graphical visualization, Data acquisition and Supervisory Control for field instrumentation program.</a:t>
            </a:r>
          </a:p>
          <a:p>
            <a:pPr marL="0" indent="0" algn="just">
              <a:buNone/>
            </a:pPr>
            <a:r>
              <a:rPr lang="en-US" sz="1800" dirty="0"/>
              <a:t>The MECH SCADA system is comprises of host software automation solutions including remote telemetry systems, remote terminal units (RTU), programmable logic controllers (PLCs) which are typically installed in remote areas. Communication is over long distances to the host system.</a:t>
            </a:r>
          </a:p>
          <a:p>
            <a:pPr marL="0" indent="0" algn="just">
              <a:buNone/>
            </a:pPr>
            <a:r>
              <a:rPr lang="en-US" sz="1800" dirty="0"/>
              <a:t>Tools for viewing historical data and generating Maintenance &amp; Management reports.</a:t>
            </a:r>
          </a:p>
          <a:p>
            <a:pPr marL="0" indent="0" algn="just">
              <a:buNone/>
            </a:pPr>
            <a:r>
              <a:rPr lang="en-US" sz="1800" dirty="0"/>
              <a:t>An event scheduler is provided for performing tasks at specific times, such as generating &amp; printing reports.</a:t>
            </a:r>
          </a:p>
          <a:p>
            <a:endParaRPr lang="en-US" sz="1800" dirty="0"/>
          </a:p>
          <a:p>
            <a:pPr algn="just">
              <a:lnSpc>
                <a:spcPct val="80000"/>
              </a:lnSpc>
              <a:buFont typeface="Arial" pitchFamily="34" charset="0"/>
              <a:buNone/>
              <a:defRPr/>
            </a:pPr>
            <a:endParaRPr lang="en-US" sz="1800" b="1" dirty="0"/>
          </a:p>
        </p:txBody>
      </p:sp>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sp>
        <p:nvSpPr>
          <p:cNvPr id="8" name="Rectangle 7"/>
          <p:cNvSpPr/>
          <p:nvPr/>
        </p:nvSpPr>
        <p:spPr>
          <a:xfrm>
            <a:off x="457200" y="228600"/>
            <a:ext cx="1733936" cy="313932"/>
          </a:xfrm>
          <a:prstGeom prst="rect">
            <a:avLst/>
          </a:prstGeom>
        </p:spPr>
        <p:txBody>
          <a:bodyPr wrap="none">
            <a:spAutoFit/>
          </a:bodyPr>
          <a:lstStyle/>
          <a:p>
            <a:pPr algn="just">
              <a:lnSpc>
                <a:spcPct val="80000"/>
              </a:lnSpc>
              <a:buFont typeface="Arial" pitchFamily="34" charset="0"/>
              <a:buNone/>
              <a:defRPr/>
            </a:pPr>
            <a:r>
              <a:rPr lang="en-US" b="1" dirty="0"/>
              <a:t>SCADA software</a:t>
            </a:r>
          </a:p>
        </p:txBody>
      </p:sp>
      <p:pic>
        <p:nvPicPr>
          <p:cNvPr id="1026" name="Picture 2" descr="morshi"/>
          <p:cNvPicPr>
            <a:picLocks noChangeAspect="1" noChangeArrowheads="1"/>
          </p:cNvPicPr>
          <p:nvPr/>
        </p:nvPicPr>
        <p:blipFill>
          <a:blip r:embed="rId3" cstate="email"/>
          <a:srcRect/>
          <a:stretch>
            <a:fillRect/>
          </a:stretch>
        </p:blipFill>
        <p:spPr bwMode="auto">
          <a:xfrm>
            <a:off x="4724400" y="609600"/>
            <a:ext cx="3886200" cy="2100550"/>
          </a:xfrm>
          <a:prstGeom prst="rect">
            <a:avLst/>
          </a:prstGeom>
          <a:noFill/>
          <a:ln w="9525">
            <a:noFill/>
            <a:miter lim="800000"/>
            <a:headEnd/>
            <a:tailEnd/>
          </a:ln>
        </p:spPr>
      </p:pic>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descr="main_screen.JPG"/>
          <p:cNvPicPr>
            <a:picLocks noChangeAspect="1"/>
          </p:cNvPicPr>
          <p:nvPr/>
        </p:nvPicPr>
        <p:blipFill>
          <a:blip r:embed="rId4" cstate="email"/>
          <a:srcRect/>
          <a:stretch>
            <a:fillRect/>
          </a:stretch>
        </p:blipFill>
        <p:spPr bwMode="auto">
          <a:xfrm>
            <a:off x="4724399" y="2952748"/>
            <a:ext cx="3886201" cy="2914651"/>
          </a:xfrm>
          <a:prstGeom prst="rect">
            <a:avLst/>
          </a:prstGeom>
          <a:noFill/>
          <a:ln w="9525">
            <a:noFill/>
            <a:miter lim="800000"/>
            <a:headEnd/>
            <a:tailEnd/>
          </a:ln>
        </p:spPr>
      </p:pic>
    </p:spTree>
    <p:extLst>
      <p:ext uri="{BB962C8B-B14F-4D97-AF65-F5344CB8AC3E}">
        <p14:creationId xmlns:p14="http://schemas.microsoft.com/office/powerpoint/2010/main" xmlns="" val="33802456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5105400" cy="5486400"/>
          </a:xfrm>
          <a:solidFill>
            <a:schemeClr val="tx2">
              <a:lumMod val="20000"/>
              <a:lumOff val="80000"/>
            </a:schemeClr>
          </a:solidFill>
        </p:spPr>
        <p:txBody>
          <a:bodyPr vert="horz" lIns="91440" tIns="45720" rIns="91440" bIns="45720" rtlCol="0">
            <a:noAutofit/>
          </a:bodyPr>
          <a:lstStyle/>
          <a:p>
            <a:endParaRPr lang="en-US" sz="1800" dirty="0"/>
          </a:p>
          <a:p>
            <a:pPr marL="60325" indent="0" algn="just">
              <a:lnSpc>
                <a:spcPct val="80000"/>
              </a:lnSpc>
              <a:buNone/>
              <a:defRPr/>
            </a:pPr>
            <a:r>
              <a:rPr lang="en-US" sz="1800" dirty="0">
                <a:cs typeface="Times New Roman" panose="02020603050405020304" pitchFamily="18" charset="0"/>
              </a:rPr>
              <a:t>Enterprise Information Management System (EIMS) provides the right information to the right persons at the right time to facilitate making more informed decisions for water resources departments. The main aim of the application is to create an information backbone and information flow arrangements to create water resources departments deliver cost effective and efficient services. EIMS focuses on the creation and effective use of IT infrastructure and supporting information systems to institutionally strengthen the core functions of water resources departments.</a:t>
            </a:r>
          </a:p>
          <a:p>
            <a:pPr marL="60325" indent="0" algn="just">
              <a:lnSpc>
                <a:spcPct val="80000"/>
              </a:lnSpc>
              <a:buNone/>
              <a:defRPr/>
            </a:pPr>
            <a:r>
              <a:rPr lang="en-US" sz="1800" b="1" dirty="0">
                <a:cs typeface="Times New Roman" panose="02020603050405020304" pitchFamily="18" charset="0"/>
              </a:rPr>
              <a:t>Features:</a:t>
            </a:r>
          </a:p>
          <a:p>
            <a:pPr lvl="0">
              <a:spcBef>
                <a:spcPts val="0"/>
              </a:spcBef>
            </a:pPr>
            <a:r>
              <a:rPr lang="en-US" sz="1800" dirty="0"/>
              <a:t>Integration with SCADA,GIS, INMIS &amp; water supply Monitoring</a:t>
            </a:r>
          </a:p>
          <a:p>
            <a:pPr lvl="0">
              <a:spcBef>
                <a:spcPts val="0"/>
              </a:spcBef>
            </a:pPr>
            <a:r>
              <a:rPr lang="en-US" sz="1800" dirty="0"/>
              <a:t>Real Time Hydro metrological Information </a:t>
            </a:r>
          </a:p>
          <a:p>
            <a:pPr lvl="0">
              <a:spcBef>
                <a:spcPts val="0"/>
              </a:spcBef>
            </a:pPr>
            <a:r>
              <a:rPr lang="en-US" sz="1800" dirty="0"/>
              <a:t>Real Time Reservoir Monitoring</a:t>
            </a:r>
          </a:p>
          <a:p>
            <a:pPr lvl="0">
              <a:spcBef>
                <a:spcPts val="0"/>
              </a:spcBef>
            </a:pPr>
            <a:r>
              <a:rPr lang="en-US" sz="1800" dirty="0"/>
              <a:t>Irrigation monitoring, control and Management</a:t>
            </a:r>
          </a:p>
          <a:p>
            <a:pPr lvl="0">
              <a:spcBef>
                <a:spcPts val="0"/>
              </a:spcBef>
            </a:pPr>
            <a:r>
              <a:rPr lang="en-US" sz="1800" dirty="0"/>
              <a:t>Resource Planning &amp; Management</a:t>
            </a:r>
          </a:p>
          <a:p>
            <a:pPr>
              <a:spcBef>
                <a:spcPts val="0"/>
              </a:spcBef>
            </a:pPr>
            <a:r>
              <a:rPr lang="en-US" sz="1800" dirty="0"/>
              <a:t>Water Supply Monitoring, Control and  Management</a:t>
            </a:r>
            <a:endParaRPr lang="en-US" sz="1800" b="1" dirty="0"/>
          </a:p>
        </p:txBody>
      </p:sp>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sp>
        <p:nvSpPr>
          <p:cNvPr id="8" name="Rectangle 7"/>
          <p:cNvSpPr/>
          <p:nvPr/>
        </p:nvSpPr>
        <p:spPr>
          <a:xfrm>
            <a:off x="540267" y="228600"/>
            <a:ext cx="1567801" cy="313932"/>
          </a:xfrm>
          <a:prstGeom prst="rect">
            <a:avLst/>
          </a:prstGeom>
        </p:spPr>
        <p:txBody>
          <a:bodyPr wrap="none">
            <a:spAutoFit/>
          </a:bodyPr>
          <a:lstStyle/>
          <a:p>
            <a:pPr algn="just">
              <a:lnSpc>
                <a:spcPct val="80000"/>
              </a:lnSpc>
              <a:buFont typeface="Arial" pitchFamily="34" charset="0"/>
              <a:buNone/>
              <a:defRPr/>
            </a:pPr>
            <a:r>
              <a:rPr lang="en-US" b="1" dirty="0"/>
              <a:t>EIMS software</a:t>
            </a:r>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1" name="Picture 6" descr="mis.pn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882698" y="685800"/>
            <a:ext cx="2851194"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2" name="Picture 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890991" y="3232666"/>
            <a:ext cx="2891670" cy="28633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83105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6096000" y="1295400"/>
            <a:ext cx="2733675" cy="169545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067424" y="3276600"/>
            <a:ext cx="2790825" cy="22098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228600" y="894070"/>
            <a:ext cx="5410200" cy="4801314"/>
          </a:xfrm>
          <a:prstGeom prst="rect">
            <a:avLst/>
          </a:prstGeom>
        </p:spPr>
        <p:txBody>
          <a:bodyPr wrap="square">
            <a:spAutoFit/>
          </a:bodyPr>
          <a:lstStyle/>
          <a:p>
            <a:r>
              <a:rPr lang="en-US" dirty="0"/>
              <a:t>1. Presenting detailed spatial information for various entities involved in Irrigation Projects.</a:t>
            </a:r>
          </a:p>
          <a:p>
            <a:pPr marL="396875"/>
            <a:r>
              <a:rPr lang="en-US" dirty="0"/>
              <a:t>i. Water Resources - Canal , River , Dam, 	Water bodies, ground water </a:t>
            </a:r>
            <a:r>
              <a:rPr lang="en-US" dirty="0" err="1"/>
              <a:t>etc</a:t>
            </a:r>
            <a:endParaRPr lang="en-US" dirty="0"/>
          </a:p>
          <a:p>
            <a:pPr marL="396875"/>
            <a:r>
              <a:rPr lang="en-US" dirty="0"/>
              <a:t>ii. Land Resources - Soil and its nutrition 	factors , Farms ,Land Use, Land cover</a:t>
            </a:r>
          </a:p>
          <a:p>
            <a:pPr marL="396875"/>
            <a:r>
              <a:rPr lang="en-US" dirty="0"/>
              <a:t>iii. Hydro Met - Geo-morphology, Weather, Rainfall.</a:t>
            </a:r>
          </a:p>
          <a:p>
            <a:pPr marL="396875"/>
            <a:r>
              <a:rPr lang="en-US" dirty="0"/>
              <a:t>iv. Others - Bridges , buildings , rail and road network </a:t>
            </a:r>
            <a:r>
              <a:rPr lang="en-US" dirty="0" err="1"/>
              <a:t>etc</a:t>
            </a:r>
            <a:endParaRPr lang="en-US" dirty="0"/>
          </a:p>
          <a:p>
            <a:r>
              <a:rPr lang="en-US" dirty="0"/>
              <a:t>2. Swipe and Blend tool for GIS data analysis.</a:t>
            </a:r>
          </a:p>
          <a:p>
            <a:pPr marL="350838"/>
            <a:r>
              <a:rPr lang="en-US" dirty="0"/>
              <a:t>i. WUA , Farmer Information Kiosks data presentation through GIS</a:t>
            </a:r>
          </a:p>
          <a:p>
            <a:pPr marL="350838"/>
            <a:r>
              <a:rPr lang="en-US" dirty="0"/>
              <a:t>ii. Soil Survey, Soil Health</a:t>
            </a:r>
          </a:p>
          <a:p>
            <a:pPr marL="350838"/>
            <a:r>
              <a:rPr lang="en-US" dirty="0"/>
              <a:t>iii. Water demand and Billing details from MIS to GIS</a:t>
            </a:r>
          </a:p>
          <a:p>
            <a:pPr marL="350838"/>
            <a:r>
              <a:rPr lang="en-US" dirty="0"/>
              <a:t>iv. Trend analysis for surface, soil, ground water, Water demand, water supply prospects.</a:t>
            </a:r>
          </a:p>
          <a:p>
            <a:pPr marL="350838"/>
            <a:r>
              <a:rPr lang="en-US" dirty="0"/>
              <a:t>v. GIS data and Modeling.</a:t>
            </a:r>
          </a:p>
        </p:txBody>
      </p:sp>
      <p:sp>
        <p:nvSpPr>
          <p:cNvPr id="4" name="Rectangle 3"/>
          <p:cNvSpPr/>
          <p:nvPr/>
        </p:nvSpPr>
        <p:spPr>
          <a:xfrm>
            <a:off x="5791200" y="1143000"/>
            <a:ext cx="3200400" cy="449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76625" y="336114"/>
            <a:ext cx="4572000" cy="369332"/>
          </a:xfrm>
          <a:prstGeom prst="rect">
            <a:avLst/>
          </a:prstGeom>
        </p:spPr>
        <p:txBody>
          <a:bodyPr>
            <a:spAutoFit/>
          </a:bodyPr>
          <a:lstStyle/>
          <a:p>
            <a:r>
              <a:rPr lang="en-US" b="1" dirty="0"/>
              <a:t>Geographical Information System (GIS)</a:t>
            </a:r>
            <a:endParaRPr lang="en-US" dirty="0"/>
          </a:p>
        </p:txBody>
      </p:sp>
    </p:spTree>
    <p:extLst>
      <p:ext uri="{BB962C8B-B14F-4D97-AF65-F5344CB8AC3E}">
        <p14:creationId xmlns:p14="http://schemas.microsoft.com/office/powerpoint/2010/main" xmlns="" val="33970882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539552" y="116632"/>
            <a:ext cx="845204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b="1" dirty="0"/>
              <a:t>Android/ </a:t>
            </a:r>
            <a:r>
              <a:rPr lang="en-US" b="1" dirty="0" err="1"/>
              <a:t>iOS</a:t>
            </a:r>
            <a:r>
              <a:rPr lang="en-US" b="1" dirty="0"/>
              <a:t> Application/SMS for real time information dissemination</a:t>
            </a:r>
          </a:p>
        </p:txBody>
      </p:sp>
      <p:pic>
        <p:nvPicPr>
          <p:cNvPr id="3" name="Picture 1"/>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819544" y="3211136"/>
            <a:ext cx="3985304"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2"/>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841595" y="831805"/>
            <a:ext cx="3981450" cy="1979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2" descr="C:\Users\User\AppData\Local\Temp\SMS NMC.png"/>
          <p:cNvPicPr>
            <a:picLocks noChangeAspect="1" noChangeArrowheads="1"/>
          </p:cNvPicPr>
          <p:nvPr/>
        </p:nvPicPr>
        <p:blipFill>
          <a:blip r:embed="rId4" cstate="email"/>
          <a:srcRect/>
          <a:stretch>
            <a:fillRect/>
          </a:stretch>
        </p:blipFill>
        <p:spPr bwMode="auto">
          <a:xfrm>
            <a:off x="323528" y="764704"/>
            <a:ext cx="2419350" cy="4829175"/>
          </a:xfrm>
          <a:prstGeom prst="rect">
            <a:avLst/>
          </a:prstGeom>
          <a:noFill/>
        </p:spPr>
      </p:pic>
      <p:pic>
        <p:nvPicPr>
          <p:cNvPr id="5" name="Picture 4"/>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6993767" y="795411"/>
            <a:ext cx="1971675" cy="3486150"/>
          </a:xfrm>
          <a:prstGeom prst="rect">
            <a:avLst/>
          </a:prstGeom>
        </p:spPr>
      </p:pic>
    </p:spTree>
    <p:extLst>
      <p:ext uri="{BB962C8B-B14F-4D97-AF65-F5344CB8AC3E}">
        <p14:creationId xmlns:p14="http://schemas.microsoft.com/office/powerpoint/2010/main" xmlns="" val="3081717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53000" y="4114800"/>
            <a:ext cx="4038600" cy="1241425"/>
          </a:xfrm>
        </p:spPr>
        <p:txBody>
          <a:bodyPr>
            <a:normAutofit/>
          </a:bodyPr>
          <a:lstStyle/>
          <a:p>
            <a:pPr algn="r"/>
            <a:r>
              <a:rPr lang="en-US" sz="3200" b="1" dirty="0">
                <a:solidFill>
                  <a:schemeClr val="bg1"/>
                </a:solidFill>
              </a:rPr>
              <a:t>Success Stories</a:t>
            </a:r>
          </a:p>
        </p:txBody>
      </p:sp>
      <p:grpSp>
        <p:nvGrpSpPr>
          <p:cNvPr id="3" name="Group 2"/>
          <p:cNvGrpSpPr/>
          <p:nvPr/>
        </p:nvGrpSpPr>
        <p:grpSpPr>
          <a:xfrm>
            <a:off x="0" y="6096000"/>
            <a:ext cx="9144000" cy="762000"/>
            <a:chOff x="0" y="6096000"/>
            <a:chExt cx="9144000" cy="762000"/>
          </a:xfrm>
        </p:grpSpPr>
        <p:sp>
          <p:nvSpPr>
            <p:cNvPr id="4" name="Rectangle 3"/>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1" descr="LOGO1"/>
            <p:cNvPicPr>
              <a:picLocks noChangeAspect="1" noChangeArrowheads="1"/>
            </p:cNvPicPr>
            <p:nvPr/>
          </p:nvPicPr>
          <p:blipFill>
            <a:blip r:embed="rId3" cstate="email"/>
            <a:srcRect/>
            <a:stretch>
              <a:fillRect/>
            </a:stretch>
          </p:blipFill>
          <p:spPr bwMode="auto">
            <a:xfrm>
              <a:off x="152400" y="6248400"/>
              <a:ext cx="502920" cy="533400"/>
            </a:xfrm>
            <a:prstGeom prst="rect">
              <a:avLst/>
            </a:prstGeom>
            <a:noFill/>
            <a:ln w="9525">
              <a:noFill/>
              <a:miter lim="800000"/>
              <a:headEnd/>
              <a:tailEnd/>
            </a:ln>
          </p:spPr>
        </p:pic>
        <p:sp>
          <p:nvSpPr>
            <p:cNvPr id="6" name="TextBox 5"/>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spTree>
    <p:extLst>
      <p:ext uri="{BB962C8B-B14F-4D97-AF65-F5344CB8AC3E}">
        <p14:creationId xmlns:p14="http://schemas.microsoft.com/office/powerpoint/2010/main" xmlns="" val="12483375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sp>
        <p:nvSpPr>
          <p:cNvPr id="9" name="Rectangle 8"/>
          <p:cNvSpPr/>
          <p:nvPr/>
        </p:nvSpPr>
        <p:spPr>
          <a:xfrm>
            <a:off x="6890223" y="1260144"/>
            <a:ext cx="1828800" cy="43027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6963904" y="1983614"/>
            <a:ext cx="1649735" cy="2308324"/>
          </a:xfrm>
          <a:prstGeom prst="rect">
            <a:avLst/>
          </a:prstGeom>
        </p:spPr>
        <p:txBody>
          <a:bodyPr wrap="square">
            <a:spAutoFit/>
          </a:bodyPr>
          <a:lstStyle/>
          <a:p>
            <a:pPr algn="just">
              <a:lnSpc>
                <a:spcPct val="120000"/>
              </a:lnSpc>
              <a:defRPr/>
            </a:pPr>
            <a:r>
              <a:rPr lang="en-US" sz="1200" dirty="0">
                <a:solidFill>
                  <a:schemeClr val="bg1"/>
                </a:solidFill>
              </a:rPr>
              <a:t>Rajkot Project (Gujrat)</a:t>
            </a:r>
          </a:p>
          <a:p>
            <a:pPr marL="285750" indent="-285750" algn="just">
              <a:lnSpc>
                <a:spcPct val="120000"/>
              </a:lnSpc>
              <a:buFont typeface="Arial" panose="020B0604020202020204" pitchFamily="34" charset="0"/>
              <a:buChar char="•"/>
              <a:defRPr/>
            </a:pPr>
            <a:endParaRPr lang="en-US" sz="1200" dirty="0">
              <a:solidFill>
                <a:schemeClr val="bg1"/>
              </a:solidFill>
            </a:endParaRPr>
          </a:p>
          <a:p>
            <a:pPr algn="just">
              <a:lnSpc>
                <a:spcPct val="120000"/>
              </a:lnSpc>
              <a:defRPr/>
            </a:pPr>
            <a:r>
              <a:rPr lang="en-US" sz="1200" dirty="0">
                <a:solidFill>
                  <a:schemeClr val="bg1"/>
                </a:solidFill>
              </a:rPr>
              <a:t>Mysore (</a:t>
            </a:r>
            <a:r>
              <a:rPr lang="en-US" sz="1200" dirty="0" err="1">
                <a:solidFill>
                  <a:schemeClr val="bg1"/>
                </a:solidFill>
              </a:rPr>
              <a:t>Karanataka</a:t>
            </a:r>
            <a:r>
              <a:rPr lang="en-US" sz="1200" dirty="0">
                <a:solidFill>
                  <a:schemeClr val="bg1"/>
                </a:solidFill>
              </a:rPr>
              <a:t>)</a:t>
            </a:r>
          </a:p>
          <a:p>
            <a:pPr marL="285750" indent="-285750" algn="just">
              <a:lnSpc>
                <a:spcPct val="120000"/>
              </a:lnSpc>
              <a:buFont typeface="Arial" panose="020B0604020202020204" pitchFamily="34" charset="0"/>
              <a:buChar char="•"/>
              <a:defRPr/>
            </a:pPr>
            <a:endParaRPr lang="en-US" sz="1200" dirty="0">
              <a:solidFill>
                <a:schemeClr val="bg1"/>
              </a:solidFill>
            </a:endParaRPr>
          </a:p>
          <a:p>
            <a:pPr algn="just">
              <a:lnSpc>
                <a:spcPct val="120000"/>
              </a:lnSpc>
              <a:defRPr/>
            </a:pPr>
            <a:r>
              <a:rPr lang="en-US" sz="1200" dirty="0">
                <a:solidFill>
                  <a:schemeClr val="bg1"/>
                </a:solidFill>
              </a:rPr>
              <a:t>Nagpur Project (MH)</a:t>
            </a:r>
          </a:p>
          <a:p>
            <a:pPr marL="285750" indent="-285750" algn="just">
              <a:lnSpc>
                <a:spcPct val="120000"/>
              </a:lnSpc>
              <a:buFont typeface="Arial" panose="020B0604020202020204" pitchFamily="34" charset="0"/>
              <a:buChar char="•"/>
              <a:defRPr/>
            </a:pPr>
            <a:endParaRPr lang="en-US" sz="1200" dirty="0">
              <a:solidFill>
                <a:schemeClr val="bg1"/>
              </a:solidFill>
            </a:endParaRPr>
          </a:p>
          <a:p>
            <a:pPr algn="just">
              <a:lnSpc>
                <a:spcPct val="120000"/>
              </a:lnSpc>
              <a:defRPr/>
            </a:pPr>
            <a:r>
              <a:rPr lang="en-US" sz="1200" dirty="0" err="1">
                <a:solidFill>
                  <a:schemeClr val="bg1"/>
                </a:solidFill>
              </a:rPr>
              <a:t>Achalpur</a:t>
            </a:r>
            <a:r>
              <a:rPr lang="en-US" sz="1200" dirty="0">
                <a:solidFill>
                  <a:schemeClr val="bg1"/>
                </a:solidFill>
              </a:rPr>
              <a:t> (MH)</a:t>
            </a:r>
          </a:p>
          <a:p>
            <a:pPr marL="285750" indent="-285750" algn="just">
              <a:lnSpc>
                <a:spcPct val="120000"/>
              </a:lnSpc>
              <a:buFont typeface="Arial" panose="020B0604020202020204" pitchFamily="34" charset="0"/>
              <a:buChar char="•"/>
              <a:defRPr/>
            </a:pPr>
            <a:endParaRPr lang="en-US" sz="1200" dirty="0">
              <a:solidFill>
                <a:schemeClr val="bg1"/>
              </a:solidFill>
            </a:endParaRPr>
          </a:p>
          <a:p>
            <a:pPr algn="just">
              <a:lnSpc>
                <a:spcPct val="120000"/>
              </a:lnSpc>
              <a:defRPr/>
            </a:pPr>
            <a:r>
              <a:rPr lang="en-US" sz="1200" dirty="0">
                <a:solidFill>
                  <a:schemeClr val="bg1"/>
                </a:solidFill>
              </a:rPr>
              <a:t>Pokhran (Raj)</a:t>
            </a:r>
          </a:p>
          <a:p>
            <a:pPr marL="285750" indent="-285750" algn="just">
              <a:lnSpc>
                <a:spcPct val="120000"/>
              </a:lnSpc>
              <a:buFont typeface="Arial" panose="020B0604020202020204" pitchFamily="34" charset="0"/>
              <a:buChar char="•"/>
              <a:defRPr/>
            </a:pPr>
            <a:endParaRPr lang="en-US" sz="1200" dirty="0">
              <a:solidFill>
                <a:schemeClr val="bg1"/>
              </a:solidFill>
            </a:endParaRPr>
          </a:p>
        </p:txBody>
      </p:sp>
      <p:sp>
        <p:nvSpPr>
          <p:cNvPr id="11" name="Rectangle 10"/>
          <p:cNvSpPr/>
          <p:nvPr/>
        </p:nvSpPr>
        <p:spPr>
          <a:xfrm>
            <a:off x="3060264" y="331855"/>
            <a:ext cx="2563522" cy="461665"/>
          </a:xfrm>
          <a:prstGeom prst="rect">
            <a:avLst/>
          </a:prstGeom>
          <a:noFill/>
        </p:spPr>
        <p:txBody>
          <a:bodyPr wrap="none" lIns="91440" tIns="45720" rIns="91440" bIns="45720">
            <a:spAutoFit/>
          </a:bodyPr>
          <a:lstStyle/>
          <a:p>
            <a:pPr algn="ct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Success Stories</a:t>
            </a:r>
          </a:p>
        </p:txBody>
      </p:sp>
      <p:sp>
        <p:nvSpPr>
          <p:cNvPr id="13" name="Action Button: Custom 12">
            <a:hlinkClick r:id="rId3" highlightClick="1"/>
          </p:cNvPr>
          <p:cNvSpPr/>
          <p:nvPr/>
        </p:nvSpPr>
        <p:spPr>
          <a:xfrm>
            <a:off x="6890223" y="5157136"/>
            <a:ext cx="1828799" cy="497326"/>
          </a:xfrm>
          <a:prstGeom prst="actionButtonBlank">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Rajkot Water supply project</a:t>
            </a:r>
          </a:p>
        </p:txBody>
      </p:sp>
      <p:sp>
        <p:nvSpPr>
          <p:cNvPr id="14" name="Rectangle 13"/>
          <p:cNvSpPr/>
          <p:nvPr/>
        </p:nvSpPr>
        <p:spPr>
          <a:xfrm>
            <a:off x="4621412" y="1250416"/>
            <a:ext cx="1828800" cy="44395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695095" y="1664689"/>
            <a:ext cx="1676401" cy="3194721"/>
          </a:xfrm>
          <a:prstGeom prst="rect">
            <a:avLst/>
          </a:prstGeom>
        </p:spPr>
        <p:txBody>
          <a:bodyPr wrap="square">
            <a:spAutoFit/>
          </a:bodyPr>
          <a:lstStyle/>
          <a:p>
            <a:pPr algn="just">
              <a:lnSpc>
                <a:spcPct val="120000"/>
              </a:lnSpc>
              <a:defRPr/>
            </a:pPr>
            <a:r>
              <a:rPr lang="en-US" sz="1200" dirty="0">
                <a:solidFill>
                  <a:schemeClr val="bg1"/>
                </a:solidFill>
              </a:rPr>
              <a:t>IGNP (Raj)</a:t>
            </a:r>
          </a:p>
          <a:p>
            <a:pPr marL="285750" indent="-285750" algn="just">
              <a:lnSpc>
                <a:spcPct val="120000"/>
              </a:lnSpc>
              <a:buFont typeface="Arial" panose="020B0604020202020204" pitchFamily="34" charset="0"/>
              <a:buChar char="•"/>
              <a:defRPr/>
            </a:pPr>
            <a:endParaRPr lang="en-US" sz="1200" dirty="0">
              <a:solidFill>
                <a:schemeClr val="bg1"/>
              </a:solidFill>
            </a:endParaRPr>
          </a:p>
          <a:p>
            <a:pPr algn="just">
              <a:lnSpc>
                <a:spcPct val="120000"/>
              </a:lnSpc>
              <a:defRPr/>
            </a:pPr>
            <a:r>
              <a:rPr lang="en-US" sz="1200" dirty="0">
                <a:solidFill>
                  <a:schemeClr val="bg1"/>
                </a:solidFill>
              </a:rPr>
              <a:t>NLBC Project (Karnataka)</a:t>
            </a:r>
          </a:p>
          <a:p>
            <a:pPr algn="just">
              <a:lnSpc>
                <a:spcPct val="120000"/>
              </a:lnSpc>
              <a:defRPr/>
            </a:pPr>
            <a:endParaRPr lang="en-US" sz="1200" dirty="0">
              <a:solidFill>
                <a:schemeClr val="bg1"/>
              </a:solidFill>
            </a:endParaRPr>
          </a:p>
          <a:p>
            <a:pPr algn="just">
              <a:lnSpc>
                <a:spcPct val="120000"/>
              </a:lnSpc>
              <a:defRPr/>
            </a:pPr>
            <a:r>
              <a:rPr lang="en-US" sz="1200" dirty="0">
                <a:solidFill>
                  <a:schemeClr val="bg1"/>
                </a:solidFill>
              </a:rPr>
              <a:t>AIP (Goa)</a:t>
            </a:r>
          </a:p>
          <a:p>
            <a:pPr algn="just">
              <a:lnSpc>
                <a:spcPct val="120000"/>
              </a:lnSpc>
              <a:defRPr/>
            </a:pPr>
            <a:endParaRPr lang="en-US" sz="1200" dirty="0">
              <a:solidFill>
                <a:schemeClr val="bg1"/>
              </a:solidFill>
            </a:endParaRPr>
          </a:p>
          <a:p>
            <a:pPr algn="just">
              <a:lnSpc>
                <a:spcPct val="120000"/>
              </a:lnSpc>
              <a:defRPr/>
            </a:pPr>
            <a:r>
              <a:rPr lang="en-US" sz="1200">
                <a:solidFill>
                  <a:schemeClr val="bg1"/>
                </a:solidFill>
              </a:rPr>
              <a:t>SIP (Goa)</a:t>
            </a:r>
            <a:endParaRPr lang="en-US" sz="1200" dirty="0">
              <a:solidFill>
                <a:schemeClr val="bg1"/>
              </a:solidFill>
            </a:endParaRPr>
          </a:p>
          <a:p>
            <a:pPr marL="285750" indent="-285750" algn="just">
              <a:lnSpc>
                <a:spcPct val="120000"/>
              </a:lnSpc>
              <a:buFont typeface="Arial" panose="020B0604020202020204" pitchFamily="34" charset="0"/>
              <a:buChar char="•"/>
              <a:defRPr/>
            </a:pPr>
            <a:endParaRPr lang="en-US" sz="1200" dirty="0">
              <a:solidFill>
                <a:schemeClr val="bg1"/>
              </a:solidFill>
            </a:endParaRPr>
          </a:p>
          <a:p>
            <a:pPr algn="just">
              <a:lnSpc>
                <a:spcPct val="120000"/>
              </a:lnSpc>
              <a:defRPr/>
            </a:pPr>
            <a:r>
              <a:rPr lang="en-US" sz="1200" dirty="0" err="1">
                <a:solidFill>
                  <a:schemeClr val="bg1"/>
                </a:solidFill>
              </a:rPr>
              <a:t>Rajghat</a:t>
            </a:r>
            <a:r>
              <a:rPr lang="en-US" sz="1200" dirty="0">
                <a:solidFill>
                  <a:schemeClr val="bg1"/>
                </a:solidFill>
              </a:rPr>
              <a:t> Project (MP)</a:t>
            </a:r>
          </a:p>
          <a:p>
            <a:pPr marL="285750" indent="-285750" algn="just">
              <a:lnSpc>
                <a:spcPct val="120000"/>
              </a:lnSpc>
              <a:buFont typeface="Arial" panose="020B0604020202020204" pitchFamily="34" charset="0"/>
              <a:buChar char="•"/>
              <a:defRPr/>
            </a:pPr>
            <a:endParaRPr lang="en-US" sz="1200" dirty="0">
              <a:solidFill>
                <a:schemeClr val="bg1"/>
              </a:solidFill>
            </a:endParaRPr>
          </a:p>
          <a:p>
            <a:pPr algn="just">
              <a:lnSpc>
                <a:spcPct val="120000"/>
              </a:lnSpc>
              <a:defRPr/>
            </a:pPr>
            <a:r>
              <a:rPr lang="en-US" sz="1200" dirty="0">
                <a:solidFill>
                  <a:schemeClr val="bg1"/>
                </a:solidFill>
              </a:rPr>
              <a:t>NSRC Project (AP)</a:t>
            </a:r>
          </a:p>
          <a:p>
            <a:pPr marL="285750" indent="-285750" algn="just">
              <a:lnSpc>
                <a:spcPct val="120000"/>
              </a:lnSpc>
              <a:buFont typeface="Arial" panose="020B0604020202020204" pitchFamily="34" charset="0"/>
              <a:buChar char="•"/>
              <a:defRPr/>
            </a:pPr>
            <a:endParaRPr lang="en-US" sz="1200" dirty="0">
              <a:solidFill>
                <a:schemeClr val="bg1"/>
              </a:solidFill>
            </a:endParaRPr>
          </a:p>
          <a:p>
            <a:pPr algn="just">
              <a:lnSpc>
                <a:spcPct val="120000"/>
              </a:lnSpc>
              <a:defRPr/>
            </a:pPr>
            <a:r>
              <a:rPr lang="en-US" sz="1200" dirty="0">
                <a:solidFill>
                  <a:schemeClr val="bg1"/>
                </a:solidFill>
              </a:rPr>
              <a:t>Surya Canal Project </a:t>
            </a:r>
          </a:p>
        </p:txBody>
      </p:sp>
      <p:sp>
        <p:nvSpPr>
          <p:cNvPr id="16" name="Action Button: Custom 15">
            <a:hlinkClick r:id="rId4" highlightClick="1"/>
          </p:cNvPr>
          <p:cNvSpPr/>
          <p:nvPr/>
        </p:nvSpPr>
        <p:spPr>
          <a:xfrm>
            <a:off x="4621412" y="5206389"/>
            <a:ext cx="1857983" cy="483546"/>
          </a:xfrm>
          <a:prstGeom prst="actionButtonBlank">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IGNP Canal Automation</a:t>
            </a:r>
          </a:p>
        </p:txBody>
      </p:sp>
      <p:sp>
        <p:nvSpPr>
          <p:cNvPr id="17" name="Rectangle 16"/>
          <p:cNvSpPr/>
          <p:nvPr/>
        </p:nvSpPr>
        <p:spPr>
          <a:xfrm>
            <a:off x="2484042" y="1250416"/>
            <a:ext cx="1828800" cy="44395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531666" y="1665060"/>
            <a:ext cx="1752601" cy="3416320"/>
          </a:xfrm>
          <a:prstGeom prst="rect">
            <a:avLst/>
          </a:prstGeom>
        </p:spPr>
        <p:txBody>
          <a:bodyPr wrap="square">
            <a:spAutoFit/>
          </a:bodyPr>
          <a:lstStyle/>
          <a:p>
            <a:pPr algn="just">
              <a:lnSpc>
                <a:spcPct val="150000"/>
              </a:lnSpc>
              <a:defRPr/>
            </a:pPr>
            <a:r>
              <a:rPr lang="en-US" sz="1200" dirty="0">
                <a:solidFill>
                  <a:schemeClr val="bg1"/>
                </a:solidFill>
              </a:rPr>
              <a:t>Upper </a:t>
            </a:r>
            <a:r>
              <a:rPr lang="en-US" sz="1200" dirty="0" err="1">
                <a:solidFill>
                  <a:schemeClr val="bg1"/>
                </a:solidFill>
              </a:rPr>
              <a:t>Wardha</a:t>
            </a:r>
            <a:r>
              <a:rPr lang="en-US" sz="1200" dirty="0">
                <a:solidFill>
                  <a:schemeClr val="bg1"/>
                </a:solidFill>
              </a:rPr>
              <a:t> (MH)</a:t>
            </a:r>
          </a:p>
          <a:p>
            <a:pPr algn="just">
              <a:lnSpc>
                <a:spcPct val="150000"/>
              </a:lnSpc>
              <a:defRPr/>
            </a:pPr>
            <a:r>
              <a:rPr lang="en-US" sz="1200" dirty="0" err="1">
                <a:solidFill>
                  <a:schemeClr val="bg1"/>
                </a:solidFill>
              </a:rPr>
              <a:t>Bembla</a:t>
            </a:r>
            <a:r>
              <a:rPr lang="en-US" sz="1200" dirty="0">
                <a:solidFill>
                  <a:schemeClr val="bg1"/>
                </a:solidFill>
              </a:rPr>
              <a:t> (MH)</a:t>
            </a:r>
          </a:p>
          <a:p>
            <a:pPr algn="just">
              <a:lnSpc>
                <a:spcPct val="150000"/>
              </a:lnSpc>
              <a:defRPr/>
            </a:pPr>
            <a:r>
              <a:rPr lang="en-US" sz="1200" dirty="0" err="1">
                <a:solidFill>
                  <a:schemeClr val="bg1"/>
                </a:solidFill>
              </a:rPr>
              <a:t>Anjenum</a:t>
            </a:r>
            <a:r>
              <a:rPr lang="en-US" sz="1200" dirty="0">
                <a:solidFill>
                  <a:schemeClr val="bg1"/>
                </a:solidFill>
              </a:rPr>
              <a:t> Project (Goa) </a:t>
            </a:r>
          </a:p>
          <a:p>
            <a:pPr algn="just">
              <a:lnSpc>
                <a:spcPct val="150000"/>
              </a:lnSpc>
              <a:defRPr/>
            </a:pPr>
            <a:r>
              <a:rPr lang="en-US" sz="1200" dirty="0" err="1">
                <a:solidFill>
                  <a:schemeClr val="bg1"/>
                </a:solidFill>
              </a:rPr>
              <a:t>Salauli</a:t>
            </a:r>
            <a:r>
              <a:rPr lang="en-US" sz="1200" dirty="0">
                <a:solidFill>
                  <a:schemeClr val="bg1"/>
                </a:solidFill>
              </a:rPr>
              <a:t> Project (Goa)</a:t>
            </a:r>
          </a:p>
          <a:p>
            <a:pPr algn="just">
              <a:lnSpc>
                <a:spcPct val="150000"/>
              </a:lnSpc>
              <a:defRPr/>
            </a:pPr>
            <a:r>
              <a:rPr lang="en-US" sz="1200" dirty="0" err="1">
                <a:solidFill>
                  <a:schemeClr val="bg1"/>
                </a:solidFill>
              </a:rPr>
              <a:t>Khadkpurna</a:t>
            </a:r>
            <a:r>
              <a:rPr lang="en-US" sz="1200" dirty="0">
                <a:solidFill>
                  <a:schemeClr val="bg1"/>
                </a:solidFill>
              </a:rPr>
              <a:t> (MH)</a:t>
            </a:r>
          </a:p>
          <a:p>
            <a:pPr algn="just">
              <a:lnSpc>
                <a:spcPct val="150000"/>
              </a:lnSpc>
              <a:defRPr/>
            </a:pPr>
            <a:r>
              <a:rPr lang="en-US" sz="1200" dirty="0" err="1">
                <a:solidFill>
                  <a:schemeClr val="bg1"/>
                </a:solidFill>
              </a:rPr>
              <a:t>Bhatsa</a:t>
            </a:r>
            <a:r>
              <a:rPr lang="en-US" sz="1200" dirty="0">
                <a:solidFill>
                  <a:schemeClr val="bg1"/>
                </a:solidFill>
              </a:rPr>
              <a:t> (MH)</a:t>
            </a:r>
          </a:p>
          <a:p>
            <a:pPr algn="just">
              <a:lnSpc>
                <a:spcPct val="150000"/>
              </a:lnSpc>
              <a:defRPr/>
            </a:pPr>
            <a:r>
              <a:rPr lang="en-US" sz="1200" dirty="0" err="1">
                <a:solidFill>
                  <a:schemeClr val="bg1"/>
                </a:solidFill>
              </a:rPr>
              <a:t>Purna</a:t>
            </a:r>
            <a:r>
              <a:rPr lang="en-US" sz="1200" dirty="0">
                <a:solidFill>
                  <a:schemeClr val="bg1"/>
                </a:solidFill>
              </a:rPr>
              <a:t> Dam (MH)</a:t>
            </a:r>
          </a:p>
          <a:p>
            <a:pPr algn="just">
              <a:lnSpc>
                <a:spcPct val="150000"/>
              </a:lnSpc>
              <a:defRPr/>
            </a:pPr>
            <a:r>
              <a:rPr lang="en-US" sz="1200" dirty="0" err="1">
                <a:solidFill>
                  <a:schemeClr val="bg1"/>
                </a:solidFill>
              </a:rPr>
              <a:t>Chandrabhaga</a:t>
            </a:r>
            <a:r>
              <a:rPr lang="en-US" sz="1200" dirty="0">
                <a:solidFill>
                  <a:schemeClr val="bg1"/>
                </a:solidFill>
              </a:rPr>
              <a:t> Project </a:t>
            </a:r>
          </a:p>
          <a:p>
            <a:pPr algn="just">
              <a:lnSpc>
                <a:spcPct val="150000"/>
              </a:lnSpc>
              <a:defRPr/>
            </a:pPr>
            <a:r>
              <a:rPr lang="en-US" sz="1200" dirty="0">
                <a:solidFill>
                  <a:schemeClr val="bg1"/>
                </a:solidFill>
              </a:rPr>
              <a:t>Adan Project (MH)</a:t>
            </a:r>
          </a:p>
          <a:p>
            <a:pPr algn="just">
              <a:lnSpc>
                <a:spcPct val="150000"/>
              </a:lnSpc>
              <a:defRPr/>
            </a:pPr>
            <a:r>
              <a:rPr lang="en-US" sz="1200" dirty="0">
                <a:solidFill>
                  <a:schemeClr val="bg1"/>
                </a:solidFill>
              </a:rPr>
              <a:t>Wan  Project (MH)</a:t>
            </a:r>
          </a:p>
          <a:p>
            <a:pPr algn="just">
              <a:lnSpc>
                <a:spcPct val="150000"/>
              </a:lnSpc>
              <a:defRPr/>
            </a:pPr>
            <a:r>
              <a:rPr lang="en-US" sz="1200" dirty="0" err="1">
                <a:solidFill>
                  <a:schemeClr val="bg1"/>
                </a:solidFill>
              </a:rPr>
              <a:t>Arunawati</a:t>
            </a:r>
            <a:r>
              <a:rPr lang="en-US" sz="1200" dirty="0">
                <a:solidFill>
                  <a:schemeClr val="bg1"/>
                </a:solidFill>
              </a:rPr>
              <a:t> Project (MH)</a:t>
            </a:r>
          </a:p>
          <a:p>
            <a:pPr algn="just">
              <a:lnSpc>
                <a:spcPct val="150000"/>
              </a:lnSpc>
              <a:defRPr/>
            </a:pPr>
            <a:r>
              <a:rPr lang="en-US" sz="1200" dirty="0" err="1">
                <a:solidFill>
                  <a:schemeClr val="bg1"/>
                </a:solidFill>
              </a:rPr>
              <a:t>Sajnam</a:t>
            </a:r>
            <a:r>
              <a:rPr lang="en-US" sz="1200" dirty="0">
                <a:solidFill>
                  <a:schemeClr val="bg1"/>
                </a:solidFill>
              </a:rPr>
              <a:t> Project (UP)</a:t>
            </a:r>
          </a:p>
        </p:txBody>
      </p:sp>
      <p:sp>
        <p:nvSpPr>
          <p:cNvPr id="19" name="Action Button: Custom 18">
            <a:hlinkClick r:id="rId5" highlightClick="1"/>
          </p:cNvPr>
          <p:cNvSpPr/>
          <p:nvPr/>
        </p:nvSpPr>
        <p:spPr>
          <a:xfrm>
            <a:off x="2484042" y="5206389"/>
            <a:ext cx="1857983" cy="483546"/>
          </a:xfrm>
          <a:prstGeom prst="actionButtonBlank">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MSPL Automation</a:t>
            </a:r>
          </a:p>
        </p:txBody>
      </p:sp>
      <p:sp>
        <p:nvSpPr>
          <p:cNvPr id="20" name="Rectangle 19"/>
          <p:cNvSpPr/>
          <p:nvPr/>
        </p:nvSpPr>
        <p:spPr>
          <a:xfrm>
            <a:off x="184804" y="1250416"/>
            <a:ext cx="1828800" cy="44395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84804" y="1664689"/>
            <a:ext cx="1695450" cy="3194721"/>
          </a:xfrm>
          <a:prstGeom prst="rect">
            <a:avLst/>
          </a:prstGeom>
        </p:spPr>
        <p:txBody>
          <a:bodyPr wrap="square">
            <a:spAutoFit/>
          </a:bodyPr>
          <a:lstStyle/>
          <a:p>
            <a:pPr algn="just">
              <a:lnSpc>
                <a:spcPct val="120000"/>
              </a:lnSpc>
              <a:defRPr/>
            </a:pPr>
            <a:r>
              <a:rPr lang="en-US" sz="1200" dirty="0">
                <a:solidFill>
                  <a:schemeClr val="bg1"/>
                </a:solidFill>
              </a:rPr>
              <a:t>RTDAS for Krishna </a:t>
            </a:r>
            <a:r>
              <a:rPr lang="en-US" sz="1200" dirty="0" err="1">
                <a:solidFill>
                  <a:schemeClr val="bg1"/>
                </a:solidFill>
              </a:rPr>
              <a:t>Bhima</a:t>
            </a:r>
            <a:r>
              <a:rPr lang="en-US" sz="1200" dirty="0">
                <a:solidFill>
                  <a:schemeClr val="bg1"/>
                </a:solidFill>
              </a:rPr>
              <a:t> Basin (MH)</a:t>
            </a:r>
          </a:p>
          <a:p>
            <a:pPr algn="just">
              <a:lnSpc>
                <a:spcPct val="120000"/>
              </a:lnSpc>
              <a:buFont typeface="Arial" panose="020B0604020202020204" pitchFamily="34" charset="0"/>
              <a:buChar char="•"/>
              <a:defRPr/>
            </a:pPr>
            <a:endParaRPr lang="en-US" sz="1200" dirty="0">
              <a:solidFill>
                <a:schemeClr val="bg1"/>
              </a:solidFill>
            </a:endParaRPr>
          </a:p>
          <a:p>
            <a:pPr algn="just">
              <a:lnSpc>
                <a:spcPct val="120000"/>
              </a:lnSpc>
              <a:defRPr/>
            </a:pPr>
            <a:r>
              <a:rPr lang="en-US" sz="1200" dirty="0">
                <a:solidFill>
                  <a:schemeClr val="bg1"/>
                </a:solidFill>
              </a:rPr>
              <a:t>RTDAS for </a:t>
            </a:r>
            <a:r>
              <a:rPr lang="en-US" sz="1200" dirty="0" err="1">
                <a:solidFill>
                  <a:schemeClr val="bg1"/>
                </a:solidFill>
              </a:rPr>
              <a:t>Wainganaga</a:t>
            </a:r>
            <a:r>
              <a:rPr lang="en-US" sz="1200" dirty="0">
                <a:solidFill>
                  <a:schemeClr val="bg1"/>
                </a:solidFill>
              </a:rPr>
              <a:t> Basin (MP) </a:t>
            </a:r>
          </a:p>
          <a:p>
            <a:pPr algn="just">
              <a:lnSpc>
                <a:spcPct val="120000"/>
              </a:lnSpc>
              <a:buFont typeface="Arial" panose="020B0604020202020204" pitchFamily="34" charset="0"/>
              <a:buChar char="•"/>
              <a:defRPr/>
            </a:pPr>
            <a:endParaRPr lang="en-US" sz="1200" dirty="0">
              <a:solidFill>
                <a:schemeClr val="bg1"/>
              </a:solidFill>
            </a:endParaRPr>
          </a:p>
          <a:p>
            <a:pPr algn="just">
              <a:lnSpc>
                <a:spcPct val="120000"/>
              </a:lnSpc>
              <a:defRPr/>
            </a:pPr>
            <a:r>
              <a:rPr lang="en-US" sz="1200" dirty="0">
                <a:solidFill>
                  <a:schemeClr val="bg1"/>
                </a:solidFill>
              </a:rPr>
              <a:t>RTDAS </a:t>
            </a:r>
            <a:r>
              <a:rPr lang="en-US" sz="1200" dirty="0" err="1">
                <a:solidFill>
                  <a:schemeClr val="bg1"/>
                </a:solidFill>
              </a:rPr>
              <a:t>Karanataka</a:t>
            </a:r>
            <a:endParaRPr lang="en-US" sz="1200" dirty="0">
              <a:solidFill>
                <a:schemeClr val="bg1"/>
              </a:solidFill>
            </a:endParaRPr>
          </a:p>
          <a:p>
            <a:pPr algn="just">
              <a:lnSpc>
                <a:spcPct val="120000"/>
              </a:lnSpc>
              <a:buFont typeface="Arial" panose="020B0604020202020204" pitchFamily="34" charset="0"/>
              <a:buChar char="•"/>
              <a:defRPr/>
            </a:pPr>
            <a:endParaRPr lang="en-US" sz="1200" dirty="0">
              <a:solidFill>
                <a:schemeClr val="bg1"/>
              </a:solidFill>
            </a:endParaRPr>
          </a:p>
          <a:p>
            <a:pPr algn="just">
              <a:lnSpc>
                <a:spcPct val="120000"/>
              </a:lnSpc>
              <a:defRPr/>
            </a:pPr>
            <a:r>
              <a:rPr lang="en-US" sz="1200" dirty="0">
                <a:solidFill>
                  <a:schemeClr val="bg1"/>
                </a:solidFill>
              </a:rPr>
              <a:t>RTDAS for Goa</a:t>
            </a:r>
          </a:p>
          <a:p>
            <a:pPr algn="just">
              <a:lnSpc>
                <a:spcPct val="120000"/>
              </a:lnSpc>
              <a:buFont typeface="Arial" panose="020B0604020202020204" pitchFamily="34" charset="0"/>
              <a:buChar char="•"/>
              <a:defRPr/>
            </a:pPr>
            <a:endParaRPr lang="en-US" sz="1200" dirty="0">
              <a:solidFill>
                <a:schemeClr val="bg1"/>
              </a:solidFill>
            </a:endParaRPr>
          </a:p>
          <a:p>
            <a:pPr algn="just">
              <a:lnSpc>
                <a:spcPct val="120000"/>
              </a:lnSpc>
              <a:defRPr/>
            </a:pPr>
            <a:r>
              <a:rPr lang="en-US" sz="1200" dirty="0">
                <a:solidFill>
                  <a:schemeClr val="bg1"/>
                </a:solidFill>
              </a:rPr>
              <a:t>Telemetry System for Himachal Pradesh</a:t>
            </a:r>
          </a:p>
          <a:p>
            <a:pPr algn="just">
              <a:lnSpc>
                <a:spcPct val="120000"/>
              </a:lnSpc>
              <a:defRPr/>
            </a:pPr>
            <a:endParaRPr lang="en-US" sz="1200" dirty="0">
              <a:solidFill>
                <a:schemeClr val="bg1"/>
              </a:solidFill>
            </a:endParaRPr>
          </a:p>
          <a:p>
            <a:pPr algn="just">
              <a:lnSpc>
                <a:spcPct val="120000"/>
              </a:lnSpc>
              <a:defRPr/>
            </a:pPr>
            <a:r>
              <a:rPr lang="en-US" sz="1200" dirty="0">
                <a:solidFill>
                  <a:schemeClr val="bg1"/>
                </a:solidFill>
              </a:rPr>
              <a:t>RTDAS for </a:t>
            </a:r>
            <a:r>
              <a:rPr lang="en-US" sz="1200" dirty="0" err="1">
                <a:solidFill>
                  <a:schemeClr val="bg1"/>
                </a:solidFill>
              </a:rPr>
              <a:t>Tehari</a:t>
            </a:r>
            <a:r>
              <a:rPr lang="en-US" sz="1200" dirty="0">
                <a:solidFill>
                  <a:schemeClr val="bg1"/>
                </a:solidFill>
              </a:rPr>
              <a:t> Project</a:t>
            </a:r>
          </a:p>
        </p:txBody>
      </p:sp>
      <p:sp>
        <p:nvSpPr>
          <p:cNvPr id="22" name="Action Button: Custom 21">
            <a:hlinkClick r:id="rId6" highlightClick="1"/>
          </p:cNvPr>
          <p:cNvSpPr/>
          <p:nvPr/>
        </p:nvSpPr>
        <p:spPr>
          <a:xfrm>
            <a:off x="184804" y="5096547"/>
            <a:ext cx="1857983" cy="593388"/>
          </a:xfrm>
          <a:prstGeom prst="actionButtonBlank">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RTDAS Krishna &amp; </a:t>
            </a:r>
            <a:r>
              <a:rPr lang="en-US" dirty="0" err="1"/>
              <a:t>Bhima</a:t>
            </a:r>
            <a:r>
              <a:rPr lang="en-US" dirty="0"/>
              <a:t> Basin</a:t>
            </a:r>
          </a:p>
        </p:txBody>
      </p:sp>
      <p:sp>
        <p:nvSpPr>
          <p:cNvPr id="23" name="TextBox 22"/>
          <p:cNvSpPr txBox="1"/>
          <p:nvPr/>
        </p:nvSpPr>
        <p:spPr>
          <a:xfrm>
            <a:off x="363756" y="1295357"/>
            <a:ext cx="1105121" cy="369332"/>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dirty="0"/>
              <a:t>RTDAS</a:t>
            </a:r>
          </a:p>
        </p:txBody>
      </p:sp>
      <p:sp>
        <p:nvSpPr>
          <p:cNvPr id="24" name="TextBox 23"/>
          <p:cNvSpPr txBox="1"/>
          <p:nvPr/>
        </p:nvSpPr>
        <p:spPr>
          <a:xfrm>
            <a:off x="2531667" y="1295357"/>
            <a:ext cx="1678918" cy="369332"/>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dirty="0"/>
              <a:t>Flood </a:t>
            </a:r>
            <a:r>
              <a:rPr lang="en-US" dirty="0" err="1"/>
              <a:t>Mgmt</a:t>
            </a:r>
            <a:endParaRPr lang="en-US" dirty="0"/>
          </a:p>
        </p:txBody>
      </p:sp>
      <p:sp>
        <p:nvSpPr>
          <p:cNvPr id="25" name="TextBox 24"/>
          <p:cNvSpPr txBox="1"/>
          <p:nvPr/>
        </p:nvSpPr>
        <p:spPr>
          <a:xfrm>
            <a:off x="4650596" y="1295357"/>
            <a:ext cx="1799616" cy="338554"/>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1600" dirty="0"/>
              <a:t>Canal Automation</a:t>
            </a:r>
          </a:p>
        </p:txBody>
      </p:sp>
      <p:sp>
        <p:nvSpPr>
          <p:cNvPr id="26" name="TextBox 25"/>
          <p:cNvSpPr txBox="1"/>
          <p:nvPr/>
        </p:nvSpPr>
        <p:spPr>
          <a:xfrm>
            <a:off x="6963905" y="1295357"/>
            <a:ext cx="1678918" cy="646331"/>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dirty="0"/>
              <a:t>Smart City Water Supply</a:t>
            </a:r>
          </a:p>
        </p:txBody>
      </p:sp>
    </p:spTree>
    <p:extLst>
      <p:ext uri="{BB962C8B-B14F-4D97-AF65-F5344CB8AC3E}">
        <p14:creationId xmlns:p14="http://schemas.microsoft.com/office/powerpoint/2010/main" xmlns="" val="25957693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sp>
        <p:nvSpPr>
          <p:cNvPr id="8" name="Rectangle 7"/>
          <p:cNvSpPr/>
          <p:nvPr/>
        </p:nvSpPr>
        <p:spPr>
          <a:xfrm>
            <a:off x="381000" y="371868"/>
            <a:ext cx="4953000" cy="344710"/>
          </a:xfrm>
          <a:prstGeom prst="rect">
            <a:avLst/>
          </a:prstGeom>
        </p:spPr>
        <p:txBody>
          <a:bodyPr wrap="square">
            <a:spAutoFit/>
          </a:bodyPr>
          <a:lstStyle/>
          <a:p>
            <a:pPr algn="just">
              <a:lnSpc>
                <a:spcPct val="80000"/>
              </a:lnSpc>
              <a:buNone/>
              <a:defRPr/>
            </a:pPr>
            <a:r>
              <a:rPr lang="en-US" sz="2000" b="1" dirty="0"/>
              <a:t>Case Study of Upper </a:t>
            </a:r>
            <a:r>
              <a:rPr lang="en-US" sz="2000" b="1" dirty="0" err="1"/>
              <a:t>Wardha</a:t>
            </a:r>
            <a:r>
              <a:rPr lang="en-US" sz="2000" b="1" dirty="0"/>
              <a:t> Dam Project</a:t>
            </a:r>
          </a:p>
        </p:txBody>
      </p:sp>
      <p:sp>
        <p:nvSpPr>
          <p:cNvPr id="12" name="Rectangle 3"/>
          <p:cNvSpPr>
            <a:spLocks noGrp="1" noRot="1" noChangeArrowheads="1"/>
          </p:cNvSpPr>
          <p:nvPr>
            <p:ph idx="1"/>
          </p:nvPr>
        </p:nvSpPr>
        <p:spPr>
          <a:xfrm>
            <a:off x="228600" y="762317"/>
            <a:ext cx="8686800" cy="5409883"/>
          </a:xfrm>
          <a:solidFill>
            <a:schemeClr val="tx2">
              <a:lumMod val="20000"/>
              <a:lumOff val="80000"/>
            </a:schemeClr>
          </a:solidFill>
        </p:spPr>
        <p:txBody>
          <a:bodyPr>
            <a:normAutofit fontScale="70000" lnSpcReduction="20000"/>
          </a:bodyPr>
          <a:lstStyle/>
          <a:p>
            <a:pPr eaLnBrk="1" hangingPunct="1">
              <a:lnSpc>
                <a:spcPct val="125000"/>
              </a:lnSpc>
              <a:defRPr/>
            </a:pPr>
            <a:r>
              <a:rPr lang="en-US" sz="2400" b="1" dirty="0"/>
              <a:t>The </a:t>
            </a:r>
            <a:r>
              <a:rPr lang="en-US" sz="2400" b="1" dirty="0" err="1"/>
              <a:t>Wardha</a:t>
            </a:r>
            <a:r>
              <a:rPr lang="en-US" sz="2400" b="1" dirty="0"/>
              <a:t> River, across which the Upper </a:t>
            </a:r>
            <a:r>
              <a:rPr lang="en-US" sz="2400" b="1" dirty="0" err="1">
                <a:solidFill>
                  <a:srgbClr val="C00000"/>
                </a:solidFill>
              </a:rPr>
              <a:t>Wardha</a:t>
            </a:r>
            <a:r>
              <a:rPr lang="en-US" sz="2400" b="1" dirty="0">
                <a:solidFill>
                  <a:srgbClr val="C00000"/>
                </a:solidFill>
              </a:rPr>
              <a:t> Dam </a:t>
            </a:r>
            <a:r>
              <a:rPr lang="en-US" sz="2400" b="1" dirty="0"/>
              <a:t>is built, is a tributary of the </a:t>
            </a:r>
            <a:r>
              <a:rPr lang="en-US" sz="2400" b="1" dirty="0">
                <a:solidFill>
                  <a:srgbClr val="C00000"/>
                </a:solidFill>
              </a:rPr>
              <a:t>Godavari River.</a:t>
            </a:r>
            <a:endParaRPr lang="en-US" sz="2400" b="1" dirty="0"/>
          </a:p>
          <a:p>
            <a:pPr eaLnBrk="1" hangingPunct="1">
              <a:lnSpc>
                <a:spcPct val="125000"/>
              </a:lnSpc>
              <a:defRPr/>
            </a:pPr>
            <a:r>
              <a:rPr lang="en-US" sz="2400" b="1" dirty="0"/>
              <a:t>From its origin, at an altitude of 785 m in </a:t>
            </a:r>
            <a:r>
              <a:rPr lang="en-US" sz="2400" b="1" dirty="0" err="1">
                <a:solidFill>
                  <a:srgbClr val="C00000"/>
                </a:solidFill>
              </a:rPr>
              <a:t>Satpura</a:t>
            </a:r>
            <a:r>
              <a:rPr lang="en-US" sz="2400" b="1" dirty="0">
                <a:solidFill>
                  <a:srgbClr val="C00000"/>
                </a:solidFill>
              </a:rPr>
              <a:t> Range</a:t>
            </a:r>
            <a:r>
              <a:rPr lang="en-US" sz="2400" b="1" dirty="0"/>
              <a:t> from the </a:t>
            </a:r>
            <a:r>
              <a:rPr lang="en-US" sz="2400" b="1" dirty="0" err="1">
                <a:solidFill>
                  <a:srgbClr val="C00000"/>
                </a:solidFill>
              </a:rPr>
              <a:t>Multai</a:t>
            </a:r>
            <a:r>
              <a:rPr lang="en-US" sz="2400" b="1" dirty="0">
                <a:solidFill>
                  <a:srgbClr val="C00000"/>
                </a:solidFill>
              </a:rPr>
              <a:t> Plateau </a:t>
            </a:r>
            <a:r>
              <a:rPr lang="en-US" sz="2400" b="1" dirty="0"/>
              <a:t>in </a:t>
            </a:r>
            <a:r>
              <a:rPr lang="en-US" sz="2400" b="1" dirty="0" err="1">
                <a:solidFill>
                  <a:srgbClr val="C00000"/>
                </a:solidFill>
              </a:rPr>
              <a:t>Betul</a:t>
            </a:r>
            <a:r>
              <a:rPr lang="en-US" sz="2400" b="1" dirty="0">
                <a:solidFill>
                  <a:srgbClr val="C00000"/>
                </a:solidFill>
              </a:rPr>
              <a:t> District</a:t>
            </a:r>
            <a:r>
              <a:rPr lang="en-US" sz="2400" b="1" dirty="0"/>
              <a:t> of </a:t>
            </a:r>
            <a:r>
              <a:rPr lang="en-US" sz="2400" b="1" dirty="0" err="1">
                <a:solidFill>
                  <a:srgbClr val="C00000"/>
                </a:solidFill>
              </a:rPr>
              <a:t>Madya</a:t>
            </a:r>
            <a:r>
              <a:rPr lang="en-US" sz="2400" b="1" dirty="0">
                <a:solidFill>
                  <a:srgbClr val="C00000"/>
                </a:solidFill>
              </a:rPr>
              <a:t> Pradesh</a:t>
            </a:r>
            <a:r>
              <a:rPr lang="en-US" sz="2400" b="1" dirty="0"/>
              <a:t>, the river flows 32 km in Madhya Pradesh and then enters into Maharashtra near the </a:t>
            </a:r>
            <a:r>
              <a:rPr lang="en-US" sz="2400" b="1" dirty="0" err="1"/>
              <a:t>Multai</a:t>
            </a:r>
            <a:r>
              <a:rPr lang="en-US" sz="2400" b="1" dirty="0"/>
              <a:t> plateau of the </a:t>
            </a:r>
            <a:r>
              <a:rPr lang="en-US" sz="2400" b="1" dirty="0" err="1"/>
              <a:t>Satpuda</a:t>
            </a:r>
            <a:r>
              <a:rPr lang="en-US" sz="2400" b="1" dirty="0"/>
              <a:t> range</a:t>
            </a:r>
          </a:p>
          <a:p>
            <a:pPr eaLnBrk="1" hangingPunct="1">
              <a:lnSpc>
                <a:spcPct val="125000"/>
              </a:lnSpc>
              <a:defRPr/>
            </a:pPr>
            <a:r>
              <a:rPr lang="en-US" sz="2400" b="1" dirty="0"/>
              <a:t>It flows along the entire northern and western border of the </a:t>
            </a:r>
            <a:r>
              <a:rPr lang="en-US" sz="2400" b="1" dirty="0" err="1">
                <a:solidFill>
                  <a:srgbClr val="C00000"/>
                </a:solidFill>
              </a:rPr>
              <a:t>Wardha</a:t>
            </a:r>
            <a:r>
              <a:rPr lang="en-US" sz="2400" b="1" dirty="0">
                <a:solidFill>
                  <a:srgbClr val="C00000"/>
                </a:solidFill>
              </a:rPr>
              <a:t> district</a:t>
            </a:r>
            <a:r>
              <a:rPr lang="en-US" sz="2400" b="1" dirty="0"/>
              <a:t>.  After traversing 528 km, it joins </a:t>
            </a:r>
            <a:r>
              <a:rPr lang="en-US" sz="2400" b="1" dirty="0">
                <a:solidFill>
                  <a:srgbClr val="C00000"/>
                </a:solidFill>
              </a:rPr>
              <a:t>Wainganga River</a:t>
            </a:r>
            <a:r>
              <a:rPr lang="en-US" sz="2400" b="1" dirty="0"/>
              <a:t> and together it is called the </a:t>
            </a:r>
            <a:r>
              <a:rPr lang="en-US" sz="2400" b="1" dirty="0" err="1">
                <a:solidFill>
                  <a:srgbClr val="C00000"/>
                </a:solidFill>
              </a:rPr>
              <a:t>Pranhita</a:t>
            </a:r>
            <a:r>
              <a:rPr lang="en-US" sz="2400" b="1" dirty="0"/>
              <a:t>, which ultimately flows into the Godavari River.</a:t>
            </a:r>
          </a:p>
          <a:p>
            <a:pPr>
              <a:defRPr/>
            </a:pPr>
            <a:r>
              <a:rPr lang="en-US" sz="2400" b="1" dirty="0" err="1">
                <a:solidFill>
                  <a:srgbClr val="C00000"/>
                </a:solidFill>
              </a:rPr>
              <a:t>Kar</a:t>
            </a:r>
            <a:r>
              <a:rPr lang="en-US" sz="2400" b="1" dirty="0">
                <a:solidFill>
                  <a:srgbClr val="C00000"/>
                </a:solidFill>
              </a:rPr>
              <a:t>, </a:t>
            </a:r>
            <a:r>
              <a:rPr lang="en-US" sz="2400" b="1" dirty="0" err="1">
                <a:solidFill>
                  <a:srgbClr val="C00000"/>
                </a:solidFill>
              </a:rPr>
              <a:t>Wena</a:t>
            </a:r>
            <a:r>
              <a:rPr lang="en-US" sz="2400" b="1" dirty="0">
                <a:solidFill>
                  <a:srgbClr val="C00000"/>
                </a:solidFill>
              </a:rPr>
              <a:t>, Jam and </a:t>
            </a:r>
            <a:r>
              <a:rPr lang="en-US" sz="2400" b="1" dirty="0" err="1">
                <a:solidFill>
                  <a:srgbClr val="C00000"/>
                </a:solidFill>
              </a:rPr>
              <a:t>Erai</a:t>
            </a:r>
            <a:r>
              <a:rPr lang="en-US" sz="2400" b="1" dirty="0">
                <a:solidFill>
                  <a:srgbClr val="C00000"/>
                </a:solidFill>
              </a:rPr>
              <a:t> </a:t>
            </a:r>
            <a:r>
              <a:rPr lang="en-US" sz="2400" b="1" dirty="0"/>
              <a:t>are its left-bank tributaries whereas </a:t>
            </a:r>
            <a:r>
              <a:rPr lang="en-US" sz="2400" b="1" dirty="0" err="1">
                <a:solidFill>
                  <a:srgbClr val="C00000"/>
                </a:solidFill>
              </a:rPr>
              <a:t>Madu</a:t>
            </a:r>
            <a:r>
              <a:rPr lang="en-US" sz="2400" b="1" dirty="0">
                <a:solidFill>
                  <a:srgbClr val="C00000"/>
                </a:solidFill>
              </a:rPr>
              <a:t>, </a:t>
            </a:r>
            <a:r>
              <a:rPr lang="en-US" sz="2400" b="1" dirty="0" err="1">
                <a:solidFill>
                  <a:srgbClr val="C00000"/>
                </a:solidFill>
              </a:rPr>
              <a:t>Bembla</a:t>
            </a:r>
            <a:r>
              <a:rPr lang="en-US" sz="2400" b="1" dirty="0">
                <a:solidFill>
                  <a:srgbClr val="C00000"/>
                </a:solidFill>
              </a:rPr>
              <a:t> and Penganga </a:t>
            </a:r>
            <a:r>
              <a:rPr lang="en-US" sz="2400" b="1" dirty="0"/>
              <a:t>are the right-bank tributaries.</a:t>
            </a:r>
          </a:p>
          <a:p>
            <a:pPr>
              <a:defRPr/>
            </a:pPr>
            <a:endParaRPr lang="en-US" sz="2400" b="1" dirty="0"/>
          </a:p>
          <a:p>
            <a:pPr>
              <a:defRPr/>
            </a:pPr>
            <a:r>
              <a:rPr lang="en-US" sz="2400" b="1" dirty="0"/>
              <a:t>The </a:t>
            </a:r>
            <a:r>
              <a:rPr lang="en-US" sz="2400" b="1" dirty="0">
                <a:solidFill>
                  <a:srgbClr val="C00000"/>
                </a:solidFill>
              </a:rPr>
              <a:t>catchment area</a:t>
            </a:r>
            <a:r>
              <a:rPr lang="en-US" sz="2400" b="1" dirty="0"/>
              <a:t> of </a:t>
            </a:r>
            <a:r>
              <a:rPr lang="en-US" sz="2400" b="1" dirty="0">
                <a:solidFill>
                  <a:srgbClr val="C00000"/>
                </a:solidFill>
              </a:rPr>
              <a:t>4,302 sq. Km </a:t>
            </a:r>
            <a:r>
              <a:rPr lang="en-US" sz="2400" b="1" dirty="0"/>
              <a:t>is hilly and forested in its upper reaches from its source and the lower reaches are flat wide valleys.</a:t>
            </a:r>
          </a:p>
          <a:p>
            <a:pPr>
              <a:defRPr/>
            </a:pPr>
            <a:endParaRPr lang="en-US" sz="2400" b="1" dirty="0"/>
          </a:p>
          <a:p>
            <a:pPr>
              <a:defRPr/>
            </a:pPr>
            <a:r>
              <a:rPr lang="en-US" sz="2400" b="1" dirty="0"/>
              <a:t>The project is located near </a:t>
            </a:r>
            <a:r>
              <a:rPr lang="en-US" sz="2400" b="1" dirty="0" err="1">
                <a:solidFill>
                  <a:srgbClr val="C00000"/>
                </a:solidFill>
              </a:rPr>
              <a:t>Morshi</a:t>
            </a:r>
            <a:r>
              <a:rPr lang="en-US" sz="2400" b="1" dirty="0"/>
              <a:t>, about 8 km towards to the east of </a:t>
            </a:r>
            <a:r>
              <a:rPr lang="en-US" sz="2400" b="1" dirty="0" err="1"/>
              <a:t>Morshi</a:t>
            </a:r>
            <a:r>
              <a:rPr lang="en-US" sz="2400" b="1" dirty="0"/>
              <a:t> and 56 km from the </a:t>
            </a:r>
            <a:r>
              <a:rPr lang="en-US" sz="2400" b="1" dirty="0" err="1"/>
              <a:t>Amaravati</a:t>
            </a:r>
            <a:r>
              <a:rPr lang="en-US" sz="2400" b="1" dirty="0"/>
              <a:t> town, in the Godavari River Basin.</a:t>
            </a:r>
          </a:p>
          <a:p>
            <a:pPr>
              <a:defRPr/>
            </a:pPr>
            <a:endParaRPr lang="en-US" sz="2400" b="1" dirty="0"/>
          </a:p>
          <a:p>
            <a:pPr>
              <a:defRPr/>
            </a:pPr>
            <a:r>
              <a:rPr lang="en-US" sz="2400" b="1" dirty="0"/>
              <a:t>Total Storage 786 Mm3, Design Flood 19457 </a:t>
            </a:r>
            <a:r>
              <a:rPr lang="en-US" sz="2400" b="1" dirty="0" err="1"/>
              <a:t>Cumecs</a:t>
            </a:r>
            <a:r>
              <a:rPr lang="en-US" sz="2400" b="1" dirty="0"/>
              <a:t>, </a:t>
            </a:r>
          </a:p>
          <a:p>
            <a:pPr>
              <a:defRPr/>
            </a:pPr>
            <a:endParaRPr lang="en-US" sz="2400" b="1" dirty="0"/>
          </a:p>
          <a:p>
            <a:pPr>
              <a:defRPr/>
            </a:pPr>
            <a:r>
              <a:rPr lang="en-US" sz="2400" b="1" dirty="0"/>
              <a:t>Spillway gates of size 18 X 12 </a:t>
            </a:r>
            <a:r>
              <a:rPr lang="en-US" sz="2400" b="1" dirty="0" err="1"/>
              <a:t>mtrs</a:t>
            </a:r>
            <a:r>
              <a:rPr lang="en-US" sz="2400" b="1" dirty="0"/>
              <a:t>. 13 nos. </a:t>
            </a:r>
            <a:endParaRPr lang="en-US" sz="2400" dirty="0">
              <a:latin typeface="Times New Roman" pitchFamily="18" charset="0"/>
              <a:cs typeface="Times New Roman" pitchFamily="18" charset="0"/>
            </a:endParaRPr>
          </a:p>
          <a:p>
            <a:pPr>
              <a:defRPr/>
            </a:pPr>
            <a:endParaRPr lang="en-US" sz="2400" dirty="0">
              <a:latin typeface="Times New Roman" pitchFamily="18" charset="0"/>
              <a:cs typeface="Times New Roman" pitchFamily="18" charset="0"/>
            </a:endParaRPr>
          </a:p>
          <a:p>
            <a:pPr>
              <a:defRPr/>
            </a:pPr>
            <a:endParaRPr lang="en-US" sz="2400" b="1" dirty="0"/>
          </a:p>
        </p:txBody>
      </p:sp>
    </p:spTree>
    <p:extLst>
      <p:ext uri="{BB962C8B-B14F-4D97-AF65-F5344CB8AC3E}">
        <p14:creationId xmlns:p14="http://schemas.microsoft.com/office/powerpoint/2010/main" xmlns="" val="27931393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sp>
        <p:nvSpPr>
          <p:cNvPr id="8" name="Rectangle 7"/>
          <p:cNvSpPr/>
          <p:nvPr/>
        </p:nvSpPr>
        <p:spPr>
          <a:xfrm>
            <a:off x="381000" y="371868"/>
            <a:ext cx="4953000" cy="344710"/>
          </a:xfrm>
          <a:prstGeom prst="rect">
            <a:avLst/>
          </a:prstGeom>
        </p:spPr>
        <p:txBody>
          <a:bodyPr wrap="square">
            <a:spAutoFit/>
          </a:bodyPr>
          <a:lstStyle/>
          <a:p>
            <a:pPr algn="just">
              <a:lnSpc>
                <a:spcPct val="80000"/>
              </a:lnSpc>
              <a:buNone/>
              <a:defRPr/>
            </a:pPr>
            <a:r>
              <a:rPr lang="en-US" sz="2000" b="1" dirty="0"/>
              <a:t>Case Study of Upper </a:t>
            </a:r>
            <a:r>
              <a:rPr lang="en-US" sz="2000" b="1" dirty="0" err="1"/>
              <a:t>Wardha</a:t>
            </a:r>
            <a:r>
              <a:rPr lang="en-US" sz="2000" b="1" dirty="0"/>
              <a:t> Dam Project</a:t>
            </a:r>
          </a:p>
        </p:txBody>
      </p:sp>
      <p:sp>
        <p:nvSpPr>
          <p:cNvPr id="9" name="Rectangle 3"/>
          <p:cNvSpPr txBox="1">
            <a:spLocks noChangeArrowheads="1"/>
          </p:cNvSpPr>
          <p:nvPr/>
        </p:nvSpPr>
        <p:spPr>
          <a:xfrm>
            <a:off x="431007" y="1143000"/>
            <a:ext cx="8229600" cy="43891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latin typeface="Times New Roman" pitchFamily="18" charset="0"/>
              <a:cs typeface="Times New Roman" pitchFamily="18" charset="0"/>
            </a:endParaRPr>
          </a:p>
        </p:txBody>
      </p:sp>
      <p:sp>
        <p:nvSpPr>
          <p:cNvPr id="11" name="Rectangle 3"/>
          <p:cNvSpPr txBox="1">
            <a:spLocks noChangeArrowheads="1"/>
          </p:cNvSpPr>
          <p:nvPr/>
        </p:nvSpPr>
        <p:spPr>
          <a:xfrm>
            <a:off x="381000" y="1143000"/>
            <a:ext cx="8077200" cy="4191000"/>
          </a:xfrm>
          <a:prstGeom prst="rect">
            <a:avLst/>
          </a:prstGeom>
          <a:solidFill>
            <a:schemeClr val="tx2">
              <a:lumMod val="20000"/>
              <a:lumOff val="80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dirty="0"/>
              <a:t>Created havoc due to </a:t>
            </a:r>
            <a:r>
              <a:rPr lang="en-US" dirty="0" err="1"/>
              <a:t>Mowad</a:t>
            </a:r>
            <a:r>
              <a:rPr lang="en-US" dirty="0"/>
              <a:t> Dam U/S of Upper </a:t>
            </a:r>
            <a:r>
              <a:rPr lang="en-US" dirty="0" err="1"/>
              <a:t>Wardha</a:t>
            </a:r>
            <a:r>
              <a:rPr lang="en-US" dirty="0"/>
              <a:t> dam breached in 1992 and caused heavy losses to lives &amp; properties on D/S of Upper </a:t>
            </a:r>
            <a:r>
              <a:rPr lang="en-US" dirty="0" err="1"/>
              <a:t>Wardha</a:t>
            </a:r>
            <a:r>
              <a:rPr lang="en-US" dirty="0"/>
              <a:t> dam.</a:t>
            </a:r>
          </a:p>
          <a:p>
            <a:pPr>
              <a:defRPr/>
            </a:pPr>
            <a:r>
              <a:rPr lang="en-US" dirty="0"/>
              <a:t>Due to this there was a loss of communication, power failure at Dam site and the spillway gates could not be operated in time.</a:t>
            </a:r>
          </a:p>
          <a:p>
            <a:pPr>
              <a:defRPr/>
            </a:pPr>
            <a:r>
              <a:rPr lang="en-US" dirty="0"/>
              <a:t>Similar situation happened in 1994 due to heavy flood.</a:t>
            </a:r>
          </a:p>
          <a:p>
            <a:pPr>
              <a:defRPr/>
            </a:pPr>
            <a:r>
              <a:rPr lang="en-US" dirty="0"/>
              <a:t>Experiencing such situations Government of Maharashtra decided to install the real time flood forecasting &amp; flood management system comprising of  Hydro-Meteorological data acquisition system (RTDAS) , Decision support system with Spillway &amp; Head Regulator gate automation.</a:t>
            </a:r>
          </a:p>
          <a:p>
            <a:pPr>
              <a:defRPr/>
            </a:pPr>
            <a:r>
              <a:rPr lang="en-US" dirty="0"/>
              <a:t>The System was Designed, Developed &amp; Installed in 1997 proved its importance during flood situations in 2002, 2005, 2014, &amp; 2016.</a:t>
            </a:r>
          </a:p>
        </p:txBody>
      </p:sp>
    </p:spTree>
    <p:extLst>
      <p:ext uri="{BB962C8B-B14F-4D97-AF65-F5344CB8AC3E}">
        <p14:creationId xmlns:p14="http://schemas.microsoft.com/office/powerpoint/2010/main" xmlns="" val="7724085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sp>
        <p:nvSpPr>
          <p:cNvPr id="8" name="Rectangle 7"/>
          <p:cNvSpPr/>
          <p:nvPr/>
        </p:nvSpPr>
        <p:spPr>
          <a:xfrm>
            <a:off x="381000" y="371868"/>
            <a:ext cx="4953000" cy="344710"/>
          </a:xfrm>
          <a:prstGeom prst="rect">
            <a:avLst/>
          </a:prstGeom>
        </p:spPr>
        <p:txBody>
          <a:bodyPr wrap="square">
            <a:spAutoFit/>
          </a:bodyPr>
          <a:lstStyle/>
          <a:p>
            <a:pPr algn="just">
              <a:lnSpc>
                <a:spcPct val="80000"/>
              </a:lnSpc>
              <a:buNone/>
              <a:defRPr/>
            </a:pPr>
            <a:r>
              <a:rPr lang="en-US" sz="2000" b="1" dirty="0"/>
              <a:t>Case Study of Upper </a:t>
            </a:r>
            <a:r>
              <a:rPr lang="en-US" sz="2000" b="1" dirty="0" err="1"/>
              <a:t>Wardha</a:t>
            </a:r>
            <a:r>
              <a:rPr lang="en-US" sz="2000" b="1" dirty="0"/>
              <a:t> Dam Project</a:t>
            </a:r>
          </a:p>
        </p:txBody>
      </p:sp>
      <p:sp>
        <p:nvSpPr>
          <p:cNvPr id="9" name="TextBox 2"/>
          <p:cNvSpPr txBox="1">
            <a:spLocks noChangeArrowheads="1"/>
          </p:cNvSpPr>
          <p:nvPr/>
        </p:nvSpPr>
        <p:spPr bwMode="auto">
          <a:xfrm>
            <a:off x="469106" y="680484"/>
            <a:ext cx="8205787" cy="4832092"/>
          </a:xfrm>
          <a:prstGeom prst="rect">
            <a:avLst/>
          </a:prstGeom>
          <a:solidFill>
            <a:schemeClr val="tx2">
              <a:lumMod val="20000"/>
              <a:lumOff val="80000"/>
            </a:schemeClr>
          </a:solidFill>
          <a:ln>
            <a:noFill/>
          </a:ln>
          <a:extLst/>
        </p:spPr>
        <p:txBody>
          <a:bodyPr wrap="square">
            <a:spAutoFit/>
          </a:bodyPr>
          <a:lstStyle>
            <a:lvl1pPr>
              <a:defRPr>
                <a:solidFill>
                  <a:schemeClr val="tx1"/>
                </a:solidFill>
                <a:latin typeface="Verdana" pitchFamily="34" charset="0"/>
              </a:defRPr>
            </a:lvl1pPr>
            <a:lvl2pPr marL="800100" indent="-34290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000" dirty="0">
                <a:effectLst/>
                <a:latin typeface="Arial" charset="0"/>
                <a:cs typeface="Arial" charset="0"/>
              </a:rPr>
              <a:t>Installed System</a:t>
            </a:r>
          </a:p>
          <a:p>
            <a:pPr lvl="1">
              <a:lnSpc>
                <a:spcPct val="150000"/>
              </a:lnSpc>
              <a:buFont typeface="Arial" charset="0"/>
              <a:buChar char="•"/>
            </a:pPr>
            <a:r>
              <a:rPr lang="en-US" dirty="0">
                <a:effectLst/>
                <a:latin typeface="Arial" charset="0"/>
                <a:cs typeface="Arial" charset="0"/>
              </a:rPr>
              <a:t>Spillway Gate Automation – 13 Nos.</a:t>
            </a:r>
          </a:p>
          <a:p>
            <a:pPr lvl="1">
              <a:lnSpc>
                <a:spcPct val="150000"/>
              </a:lnSpc>
              <a:buFont typeface="Arial" charset="0"/>
              <a:buChar char="•"/>
            </a:pPr>
            <a:r>
              <a:rPr lang="en-US" dirty="0">
                <a:latin typeface="Arial" charset="0"/>
                <a:cs typeface="Arial" charset="0"/>
              </a:rPr>
              <a:t>Reservoir Level Monitoring &amp; Discharge – 1 No</a:t>
            </a:r>
          </a:p>
          <a:p>
            <a:pPr lvl="1">
              <a:lnSpc>
                <a:spcPct val="150000"/>
              </a:lnSpc>
              <a:buFont typeface="Arial" charset="0"/>
              <a:buChar char="•"/>
            </a:pPr>
            <a:r>
              <a:rPr lang="en-US" dirty="0">
                <a:effectLst/>
                <a:latin typeface="Arial" charset="0"/>
                <a:cs typeface="Arial" charset="0"/>
              </a:rPr>
              <a:t>Left &amp; Right Bank Canal Head Regulator- </a:t>
            </a:r>
            <a:r>
              <a:rPr lang="en-US" dirty="0">
                <a:latin typeface="Arial" charset="0"/>
                <a:cs typeface="Arial" charset="0"/>
              </a:rPr>
              <a:t>3</a:t>
            </a:r>
            <a:r>
              <a:rPr lang="en-US" dirty="0">
                <a:effectLst/>
                <a:latin typeface="Arial" charset="0"/>
                <a:cs typeface="Arial" charset="0"/>
              </a:rPr>
              <a:t> Nos.</a:t>
            </a:r>
          </a:p>
          <a:p>
            <a:pPr lvl="1">
              <a:lnSpc>
                <a:spcPct val="150000"/>
              </a:lnSpc>
              <a:buFont typeface="Arial" charset="0"/>
              <a:buChar char="•"/>
            </a:pPr>
            <a:r>
              <a:rPr lang="en-US" dirty="0">
                <a:effectLst/>
                <a:latin typeface="Arial" charset="0"/>
                <a:cs typeface="Arial" charset="0"/>
              </a:rPr>
              <a:t>Automated Rainfall Stations – 9 Nos.</a:t>
            </a:r>
          </a:p>
          <a:p>
            <a:pPr lvl="1">
              <a:lnSpc>
                <a:spcPct val="150000"/>
              </a:lnSpc>
              <a:buFont typeface="Arial" charset="0"/>
              <a:buChar char="•"/>
            </a:pPr>
            <a:r>
              <a:rPr lang="en-US" sz="2000" dirty="0">
                <a:latin typeface="Arial" charset="0"/>
                <a:cs typeface="Arial" charset="0"/>
              </a:rPr>
              <a:t>Automated River Gauge &amp; Discharge station – 4 Nos.</a:t>
            </a:r>
          </a:p>
          <a:p>
            <a:pPr lvl="1">
              <a:lnSpc>
                <a:spcPct val="150000"/>
              </a:lnSpc>
              <a:buFont typeface="Arial" charset="0"/>
              <a:buChar char="•"/>
            </a:pPr>
            <a:r>
              <a:rPr lang="en-US" sz="2000" dirty="0">
                <a:effectLst/>
                <a:latin typeface="Arial" charset="0"/>
                <a:cs typeface="Arial" charset="0"/>
              </a:rPr>
              <a:t>Water supply flow Measurement – 3 Nos.</a:t>
            </a:r>
          </a:p>
          <a:p>
            <a:pPr lvl="1">
              <a:lnSpc>
                <a:spcPct val="150000"/>
              </a:lnSpc>
              <a:buFont typeface="Arial" charset="0"/>
              <a:buChar char="•"/>
            </a:pPr>
            <a:r>
              <a:rPr lang="en-US" sz="2000" dirty="0">
                <a:latin typeface="Arial" charset="0"/>
                <a:cs typeface="Arial" charset="0"/>
              </a:rPr>
              <a:t>Gallery Dewatering Pump Automation – 5 pumps</a:t>
            </a:r>
          </a:p>
          <a:p>
            <a:pPr lvl="1">
              <a:lnSpc>
                <a:spcPct val="150000"/>
              </a:lnSpc>
              <a:buFont typeface="Arial" charset="0"/>
              <a:buChar char="•"/>
            </a:pPr>
            <a:r>
              <a:rPr lang="en-US" sz="2000" dirty="0">
                <a:effectLst/>
                <a:latin typeface="Arial" charset="0"/>
                <a:cs typeface="Arial" charset="0"/>
              </a:rPr>
              <a:t>Area &amp; Gallery Lighting Automation – 1 no.</a:t>
            </a:r>
          </a:p>
          <a:p>
            <a:pPr lvl="1">
              <a:lnSpc>
                <a:spcPct val="150000"/>
              </a:lnSpc>
              <a:buFont typeface="Arial" charset="0"/>
              <a:buChar char="•"/>
            </a:pPr>
            <a:r>
              <a:rPr lang="en-US" sz="2000" dirty="0">
                <a:latin typeface="Arial" charset="0"/>
                <a:cs typeface="Arial" charset="0"/>
              </a:rPr>
              <a:t>Remote Monitoring Station – 3 Nos.</a:t>
            </a:r>
          </a:p>
          <a:p>
            <a:pPr lvl="1">
              <a:lnSpc>
                <a:spcPct val="150000"/>
              </a:lnSpc>
              <a:buFont typeface="Arial" charset="0"/>
              <a:buChar char="•"/>
            </a:pPr>
            <a:r>
              <a:rPr lang="en-US" sz="2000" dirty="0">
                <a:effectLst/>
                <a:latin typeface="Arial" charset="0"/>
                <a:cs typeface="Arial" charset="0"/>
              </a:rPr>
              <a:t>VHF Data Communication Network</a:t>
            </a:r>
          </a:p>
        </p:txBody>
      </p:sp>
    </p:spTree>
    <p:extLst>
      <p:ext uri="{BB962C8B-B14F-4D97-AF65-F5344CB8AC3E}">
        <p14:creationId xmlns:p14="http://schemas.microsoft.com/office/powerpoint/2010/main" xmlns="" val="11377295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sp>
        <p:nvSpPr>
          <p:cNvPr id="8" name="Rectangle 7"/>
          <p:cNvSpPr/>
          <p:nvPr/>
        </p:nvSpPr>
        <p:spPr>
          <a:xfrm>
            <a:off x="381000" y="371868"/>
            <a:ext cx="4953000" cy="344710"/>
          </a:xfrm>
          <a:prstGeom prst="rect">
            <a:avLst/>
          </a:prstGeom>
        </p:spPr>
        <p:txBody>
          <a:bodyPr wrap="square">
            <a:spAutoFit/>
          </a:bodyPr>
          <a:lstStyle/>
          <a:p>
            <a:pPr algn="just">
              <a:lnSpc>
                <a:spcPct val="80000"/>
              </a:lnSpc>
              <a:buNone/>
              <a:defRPr/>
            </a:pPr>
            <a:r>
              <a:rPr lang="en-US" sz="2000" b="1" dirty="0"/>
              <a:t>Case Study of Upper </a:t>
            </a:r>
            <a:r>
              <a:rPr lang="en-US" sz="2000" b="1" dirty="0" err="1"/>
              <a:t>Wardha</a:t>
            </a:r>
            <a:r>
              <a:rPr lang="en-US" sz="2000" b="1" dirty="0"/>
              <a:t> Dam Project</a:t>
            </a:r>
          </a:p>
        </p:txBody>
      </p:sp>
      <p:sp>
        <p:nvSpPr>
          <p:cNvPr id="9" name="TextBox 2"/>
          <p:cNvSpPr txBox="1">
            <a:spLocks noChangeArrowheads="1"/>
          </p:cNvSpPr>
          <p:nvPr/>
        </p:nvSpPr>
        <p:spPr bwMode="auto">
          <a:xfrm>
            <a:off x="469106" y="680484"/>
            <a:ext cx="8205787" cy="5062924"/>
          </a:xfrm>
          <a:prstGeom prst="rect">
            <a:avLst/>
          </a:prstGeom>
          <a:solidFill>
            <a:schemeClr val="tx2">
              <a:lumMod val="20000"/>
              <a:lumOff val="80000"/>
            </a:schemeClr>
          </a:solidFill>
          <a:ln>
            <a:noFill/>
          </a:ln>
          <a:extLst/>
        </p:spPr>
        <p:txBody>
          <a:bodyPr wrap="square">
            <a:spAutoFit/>
          </a:bodyPr>
          <a:lstStyle>
            <a:lvl1pPr>
              <a:defRPr>
                <a:solidFill>
                  <a:schemeClr val="tx1"/>
                </a:solidFill>
                <a:latin typeface="Verdana" pitchFamily="34" charset="0"/>
              </a:defRPr>
            </a:lvl1pPr>
            <a:lvl2pPr marL="800100" indent="-34290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000" dirty="0">
                <a:effectLst/>
                <a:latin typeface="Arial" charset="0"/>
                <a:cs typeface="Arial" charset="0"/>
              </a:rPr>
              <a:t>Automation system of Upper </a:t>
            </a:r>
            <a:r>
              <a:rPr lang="en-US" sz="2000" dirty="0" err="1">
                <a:effectLst/>
                <a:latin typeface="Arial" charset="0"/>
                <a:cs typeface="Arial" charset="0"/>
              </a:rPr>
              <a:t>wardha</a:t>
            </a:r>
            <a:r>
              <a:rPr lang="en-US" sz="2000" dirty="0">
                <a:effectLst/>
                <a:latin typeface="Arial" charset="0"/>
                <a:cs typeface="Arial" charset="0"/>
              </a:rPr>
              <a:t> project is completed in 1997.</a:t>
            </a:r>
          </a:p>
          <a:p>
            <a:r>
              <a:rPr lang="en-US" sz="2000" dirty="0">
                <a:effectLst/>
                <a:latin typeface="Arial" charset="0"/>
                <a:cs typeface="Arial" charset="0"/>
              </a:rPr>
              <a:t>This is first fully Automated water resource management project in India.</a:t>
            </a:r>
          </a:p>
          <a:p>
            <a:r>
              <a:rPr lang="en-US" sz="2000" dirty="0">
                <a:effectLst/>
                <a:latin typeface="Arial" charset="0"/>
                <a:cs typeface="Arial" charset="0"/>
              </a:rPr>
              <a:t>This Automation Project Monitor &amp; Control following:</a:t>
            </a:r>
          </a:p>
          <a:p>
            <a:pPr lvl="1">
              <a:lnSpc>
                <a:spcPct val="150000"/>
              </a:lnSpc>
              <a:buFont typeface="Arial" charset="0"/>
              <a:buChar char="•"/>
            </a:pPr>
            <a:r>
              <a:rPr lang="en-US" dirty="0">
                <a:effectLst/>
                <a:latin typeface="Arial" charset="0"/>
                <a:cs typeface="Arial" charset="0"/>
              </a:rPr>
              <a:t>Continuously Monitor Reservoir Level, Gate opening, field data</a:t>
            </a:r>
          </a:p>
          <a:p>
            <a:pPr lvl="1">
              <a:lnSpc>
                <a:spcPct val="150000"/>
              </a:lnSpc>
              <a:buFont typeface="Arial" charset="0"/>
              <a:buChar char="•"/>
            </a:pPr>
            <a:r>
              <a:rPr lang="en-US" dirty="0">
                <a:effectLst/>
                <a:latin typeface="Arial" charset="0"/>
                <a:cs typeface="Arial" charset="0"/>
              </a:rPr>
              <a:t>Control reservoir gate operation as per ROS following gate operation schedule.</a:t>
            </a:r>
          </a:p>
          <a:p>
            <a:pPr lvl="1">
              <a:lnSpc>
                <a:spcPct val="150000"/>
              </a:lnSpc>
              <a:buFont typeface="Arial" charset="0"/>
              <a:buChar char="•"/>
            </a:pPr>
            <a:r>
              <a:rPr lang="en-US" dirty="0">
                <a:effectLst/>
                <a:latin typeface="Arial" charset="0"/>
                <a:cs typeface="Arial" charset="0"/>
              </a:rPr>
              <a:t>Calculate Discharge rate, Inflow rate, expected inflow, contents, % contents, time to reach FRL, time to reach MWL etc.</a:t>
            </a:r>
          </a:p>
          <a:p>
            <a:pPr lvl="1">
              <a:lnSpc>
                <a:spcPct val="150000"/>
              </a:lnSpc>
              <a:buFont typeface="Arial" charset="0"/>
              <a:buChar char="•"/>
            </a:pPr>
            <a:r>
              <a:rPr lang="en-US" dirty="0">
                <a:effectLst/>
                <a:latin typeface="Arial" charset="0"/>
                <a:cs typeface="Arial" charset="0"/>
              </a:rPr>
              <a:t>Monitor &amp; control left &amp; right bank canal head regulator gates</a:t>
            </a:r>
          </a:p>
          <a:p>
            <a:pPr lvl="1">
              <a:lnSpc>
                <a:spcPct val="150000"/>
              </a:lnSpc>
              <a:buFont typeface="Arial" charset="0"/>
              <a:buChar char="•"/>
            </a:pPr>
            <a:r>
              <a:rPr lang="en-US" dirty="0">
                <a:effectLst/>
                <a:latin typeface="Arial" charset="0"/>
                <a:cs typeface="Arial" charset="0"/>
              </a:rPr>
              <a:t>Water supply monitoring, measurement &amp; Bill generation of MIDC, MJP &amp; </a:t>
            </a:r>
            <a:r>
              <a:rPr lang="en-US" dirty="0" err="1">
                <a:effectLst/>
                <a:latin typeface="Arial" charset="0"/>
                <a:cs typeface="Arial" charset="0"/>
              </a:rPr>
              <a:t>Morshi</a:t>
            </a:r>
            <a:r>
              <a:rPr lang="en-US" dirty="0">
                <a:effectLst/>
                <a:latin typeface="Arial" charset="0"/>
                <a:cs typeface="Arial" charset="0"/>
              </a:rPr>
              <a:t> Town.</a:t>
            </a:r>
          </a:p>
          <a:p>
            <a:pPr lvl="1">
              <a:lnSpc>
                <a:spcPct val="150000"/>
              </a:lnSpc>
              <a:buFont typeface="Arial" charset="0"/>
              <a:buChar char="•"/>
            </a:pPr>
            <a:r>
              <a:rPr lang="en-US" dirty="0">
                <a:effectLst/>
                <a:latin typeface="Arial" charset="0"/>
                <a:cs typeface="Arial" charset="0"/>
              </a:rPr>
              <a:t>Remote monitoring from sub Division, Division &amp; Circle office. </a:t>
            </a:r>
            <a:endParaRPr lang="en-US" sz="2000" dirty="0">
              <a:effectLst/>
              <a:latin typeface="Arial" charset="0"/>
              <a:cs typeface="Arial" charset="0"/>
            </a:endParaRPr>
          </a:p>
        </p:txBody>
      </p:sp>
    </p:spTree>
    <p:extLst>
      <p:ext uri="{BB962C8B-B14F-4D97-AF65-F5344CB8AC3E}">
        <p14:creationId xmlns:p14="http://schemas.microsoft.com/office/powerpoint/2010/main" xmlns="" val="2500658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91200"/>
          </a:xfrm>
          <a:solidFill>
            <a:schemeClr val="tx2">
              <a:lumMod val="20000"/>
              <a:lumOff val="80000"/>
            </a:schemeClr>
          </a:solidFill>
        </p:spPr>
        <p:txBody>
          <a:bodyPr>
            <a:noAutofit/>
          </a:bodyPr>
          <a:lstStyle/>
          <a:p>
            <a:pPr marL="177800" indent="-177800" algn="just">
              <a:lnSpc>
                <a:spcPct val="120000"/>
              </a:lnSpc>
              <a:defRPr/>
            </a:pPr>
            <a:r>
              <a:rPr lang="en-US" sz="1800" dirty="0"/>
              <a:t>Strong R&amp;D in software and IT systems and products in areas such as M2M, internet of things, data analytics has helped Mechatronics in catapulting its software product division as a major revenue driver of the company.</a:t>
            </a:r>
          </a:p>
          <a:p>
            <a:pPr marL="177800" indent="-177800" algn="just">
              <a:lnSpc>
                <a:spcPct val="120000"/>
              </a:lnSpc>
              <a:defRPr/>
            </a:pPr>
            <a:endParaRPr lang="en-US" sz="1800" dirty="0"/>
          </a:p>
          <a:p>
            <a:pPr marL="177800" indent="-177800" algn="just">
              <a:lnSpc>
                <a:spcPct val="120000"/>
              </a:lnSpc>
              <a:defRPr/>
            </a:pPr>
            <a:r>
              <a:rPr lang="en-US" sz="1800" dirty="0"/>
              <a:t>Indigenous products such as RTUs, data loggers, solar powered gate actuators, hydro metrological instruments, fully automated solar powered canal gates, telemetry systems, E-Governance, MIS, SCADA software, Utility water management systems, Web and Smartphone applications.</a:t>
            </a:r>
          </a:p>
          <a:p>
            <a:pPr marL="177800" indent="-177800" algn="just">
              <a:lnSpc>
                <a:spcPct val="120000"/>
              </a:lnSpc>
              <a:defRPr/>
            </a:pPr>
            <a:endParaRPr lang="en-US" sz="1800" dirty="0"/>
          </a:p>
          <a:p>
            <a:pPr marL="177800" indent="-177800" algn="just">
              <a:lnSpc>
                <a:spcPct val="120000"/>
              </a:lnSpc>
              <a:defRPr/>
            </a:pPr>
            <a:r>
              <a:rPr lang="en-US" sz="1800" dirty="0"/>
              <a:t>Country wide presence with regional sales and service offices such as Jaipur, Bhopal, Mysore, Nagpur, Ahmedabad, Chennai, Bangalore</a:t>
            </a:r>
          </a:p>
          <a:p>
            <a:pPr marL="177800" indent="-177800" algn="just">
              <a:lnSpc>
                <a:spcPct val="120000"/>
              </a:lnSpc>
              <a:defRPr/>
            </a:pPr>
            <a:endParaRPr lang="en-US" sz="1800" dirty="0"/>
          </a:p>
          <a:p>
            <a:pPr marL="177800" indent="-177800" algn="just">
              <a:lnSpc>
                <a:spcPct val="120000"/>
              </a:lnSpc>
              <a:defRPr/>
            </a:pPr>
            <a:r>
              <a:rPr lang="en-US" sz="1800" dirty="0"/>
              <a:t>A strong team of 200 professionals comprising of software engineers, hydrologists, electronics and instrumentation engineers, business graduates, installation and commissioning engineers and over 200 years of combined experience</a:t>
            </a:r>
          </a:p>
          <a:p>
            <a:pPr marL="177800" indent="-177800" algn="just">
              <a:lnSpc>
                <a:spcPct val="120000"/>
              </a:lnSpc>
              <a:defRPr/>
            </a:pPr>
            <a:endParaRPr lang="en-US" sz="1800" dirty="0"/>
          </a:p>
          <a:p>
            <a:pPr marL="177800" indent="-177800" algn="just">
              <a:lnSpc>
                <a:spcPct val="80000"/>
              </a:lnSpc>
              <a:defRPr/>
            </a:pPr>
            <a:endParaRPr lang="en-US" sz="1800" dirty="0"/>
          </a:p>
          <a:p>
            <a:pPr marL="0" indent="0" algn="just">
              <a:lnSpc>
                <a:spcPct val="120000"/>
              </a:lnSpc>
              <a:buNone/>
              <a:defRPr/>
            </a:pPr>
            <a:endParaRPr lang="en-US" sz="1800" dirty="0"/>
          </a:p>
        </p:txBody>
      </p:sp>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a:solidFill>
                    <a:srgbClr val="0070C0"/>
                  </a:solidFill>
                  <a:latin typeface="Impact" pitchFamily="34" charset="0"/>
                </a:rPr>
                <a:t>Mechatronics Systems Pvt. Ltd.</a:t>
              </a:r>
            </a:p>
          </p:txBody>
        </p:sp>
      </p:grpSp>
    </p:spTree>
    <p:extLst>
      <p:ext uri="{BB962C8B-B14F-4D97-AF65-F5344CB8AC3E}">
        <p14:creationId xmlns:p14="http://schemas.microsoft.com/office/powerpoint/2010/main" xmlns="" val="14366989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sp>
        <p:nvSpPr>
          <p:cNvPr id="8" name="Rectangle 7"/>
          <p:cNvSpPr/>
          <p:nvPr/>
        </p:nvSpPr>
        <p:spPr>
          <a:xfrm>
            <a:off x="381000" y="371868"/>
            <a:ext cx="4953000" cy="344710"/>
          </a:xfrm>
          <a:prstGeom prst="rect">
            <a:avLst/>
          </a:prstGeom>
        </p:spPr>
        <p:txBody>
          <a:bodyPr wrap="square">
            <a:spAutoFit/>
          </a:bodyPr>
          <a:lstStyle/>
          <a:p>
            <a:pPr algn="just">
              <a:lnSpc>
                <a:spcPct val="80000"/>
              </a:lnSpc>
              <a:buNone/>
              <a:defRPr/>
            </a:pPr>
            <a:r>
              <a:rPr lang="en-US" sz="2000" b="1" dirty="0"/>
              <a:t>Case Study of Upper </a:t>
            </a:r>
            <a:r>
              <a:rPr lang="en-US" sz="2000" b="1" dirty="0" err="1"/>
              <a:t>Wardha</a:t>
            </a:r>
            <a:r>
              <a:rPr lang="en-US" sz="2000" b="1" dirty="0"/>
              <a:t> Dam Project</a:t>
            </a:r>
          </a:p>
        </p:txBody>
      </p:sp>
      <p:pic>
        <p:nvPicPr>
          <p:cNvPr id="9" name="Picture 3" descr="map_scr"/>
          <p:cNvPicPr>
            <a:picLocks noGrp="1" noChangeAspect="1" noChangeArrowheads="1"/>
          </p:cNvPicPr>
          <p:nvPr>
            <p:ph idx="1"/>
          </p:nvPr>
        </p:nvPicPr>
        <p:blipFill>
          <a:blip r:embed="rId3" cstate="email"/>
          <a:srcRect/>
          <a:stretch>
            <a:fillRect/>
          </a:stretch>
        </p:blipFill>
        <p:spPr>
          <a:xfrm>
            <a:off x="838200" y="742950"/>
            <a:ext cx="7239000" cy="5429250"/>
          </a:xfrm>
          <a:noFill/>
        </p:spPr>
      </p:pic>
    </p:spTree>
    <p:extLst>
      <p:ext uri="{BB962C8B-B14F-4D97-AF65-F5344CB8AC3E}">
        <p14:creationId xmlns:p14="http://schemas.microsoft.com/office/powerpoint/2010/main" xmlns="" val="28416643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sp>
        <p:nvSpPr>
          <p:cNvPr id="8" name="Rectangle 7"/>
          <p:cNvSpPr/>
          <p:nvPr/>
        </p:nvSpPr>
        <p:spPr>
          <a:xfrm>
            <a:off x="403860" y="199513"/>
            <a:ext cx="4953000" cy="344710"/>
          </a:xfrm>
          <a:prstGeom prst="rect">
            <a:avLst/>
          </a:prstGeom>
        </p:spPr>
        <p:txBody>
          <a:bodyPr wrap="square">
            <a:spAutoFit/>
          </a:bodyPr>
          <a:lstStyle/>
          <a:p>
            <a:pPr algn="just">
              <a:lnSpc>
                <a:spcPct val="80000"/>
              </a:lnSpc>
              <a:buNone/>
              <a:defRPr/>
            </a:pPr>
            <a:r>
              <a:rPr lang="en-US" sz="2000" b="1" dirty="0"/>
              <a:t>Case Study of Upper </a:t>
            </a:r>
            <a:r>
              <a:rPr lang="en-US" sz="2000" b="1" dirty="0" err="1"/>
              <a:t>Wardha</a:t>
            </a:r>
            <a:r>
              <a:rPr lang="en-US" sz="2000" b="1" dirty="0"/>
              <a:t> Dam Project</a:t>
            </a:r>
          </a:p>
        </p:txBody>
      </p:sp>
      <p:pic>
        <p:nvPicPr>
          <p:cNvPr id="9" name="Picture 8" descr="Main Screen.JPG"/>
          <p:cNvPicPr>
            <a:picLocks noChangeAspect="1"/>
          </p:cNvPicPr>
          <p:nvPr/>
        </p:nvPicPr>
        <p:blipFill>
          <a:blip r:embed="rId3" cstate="email"/>
          <a:stretch>
            <a:fillRect/>
          </a:stretch>
        </p:blipFill>
        <p:spPr>
          <a:xfrm>
            <a:off x="685800" y="533698"/>
            <a:ext cx="7543800" cy="5657850"/>
          </a:xfrm>
          <a:prstGeom prst="rect">
            <a:avLst/>
          </a:prstGeom>
        </p:spPr>
      </p:pic>
    </p:spTree>
    <p:extLst>
      <p:ext uri="{BB962C8B-B14F-4D97-AF65-F5344CB8AC3E}">
        <p14:creationId xmlns:p14="http://schemas.microsoft.com/office/powerpoint/2010/main" xmlns="" val="4428869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sp>
        <p:nvSpPr>
          <p:cNvPr id="8" name="Rectangle 7"/>
          <p:cNvSpPr/>
          <p:nvPr/>
        </p:nvSpPr>
        <p:spPr>
          <a:xfrm>
            <a:off x="403860" y="199513"/>
            <a:ext cx="4953000" cy="344710"/>
          </a:xfrm>
          <a:prstGeom prst="rect">
            <a:avLst/>
          </a:prstGeom>
        </p:spPr>
        <p:txBody>
          <a:bodyPr wrap="square">
            <a:spAutoFit/>
          </a:bodyPr>
          <a:lstStyle/>
          <a:p>
            <a:pPr algn="just">
              <a:lnSpc>
                <a:spcPct val="80000"/>
              </a:lnSpc>
              <a:buNone/>
              <a:defRPr/>
            </a:pPr>
            <a:r>
              <a:rPr lang="en-US" sz="2000" b="1" dirty="0"/>
              <a:t>Case Study of Upper </a:t>
            </a:r>
            <a:r>
              <a:rPr lang="en-US" sz="2000" b="1" dirty="0" err="1"/>
              <a:t>Wardha</a:t>
            </a:r>
            <a:r>
              <a:rPr lang="en-US" sz="2000" b="1" dirty="0"/>
              <a:t> Dam Project</a:t>
            </a:r>
          </a:p>
        </p:txBody>
      </p:sp>
      <p:pic>
        <p:nvPicPr>
          <p:cNvPr id="10" name="Picture 9" descr="Main Screen.JPG"/>
          <p:cNvPicPr>
            <a:picLocks noChangeAspect="1"/>
          </p:cNvPicPr>
          <p:nvPr/>
        </p:nvPicPr>
        <p:blipFill>
          <a:blip r:embed="rId3" cstate="email"/>
          <a:stretch>
            <a:fillRect/>
          </a:stretch>
        </p:blipFill>
        <p:spPr>
          <a:xfrm>
            <a:off x="403861" y="544223"/>
            <a:ext cx="7691430" cy="5768572"/>
          </a:xfrm>
          <a:prstGeom prst="rect">
            <a:avLst/>
          </a:prstGeom>
        </p:spPr>
      </p:pic>
    </p:spTree>
    <p:extLst>
      <p:ext uri="{BB962C8B-B14F-4D97-AF65-F5344CB8AC3E}">
        <p14:creationId xmlns:p14="http://schemas.microsoft.com/office/powerpoint/2010/main" xmlns="" val="28481896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4360" y="898851"/>
            <a:ext cx="7940040" cy="520940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sp>
        <p:nvSpPr>
          <p:cNvPr id="8" name="Rectangle 7"/>
          <p:cNvSpPr/>
          <p:nvPr/>
        </p:nvSpPr>
        <p:spPr>
          <a:xfrm>
            <a:off x="381000" y="371868"/>
            <a:ext cx="4953000" cy="344710"/>
          </a:xfrm>
          <a:prstGeom prst="rect">
            <a:avLst/>
          </a:prstGeom>
        </p:spPr>
        <p:txBody>
          <a:bodyPr wrap="square">
            <a:spAutoFit/>
          </a:bodyPr>
          <a:lstStyle/>
          <a:p>
            <a:pPr algn="just">
              <a:lnSpc>
                <a:spcPct val="80000"/>
              </a:lnSpc>
              <a:buNone/>
              <a:defRPr/>
            </a:pPr>
            <a:r>
              <a:rPr lang="en-US" sz="2000" b="1" dirty="0"/>
              <a:t>Case Study of Upper </a:t>
            </a:r>
            <a:r>
              <a:rPr lang="en-US" sz="2000" b="1" dirty="0" err="1"/>
              <a:t>Wardha</a:t>
            </a:r>
            <a:r>
              <a:rPr lang="en-US" sz="2000" b="1" dirty="0"/>
              <a:t> Dam Project</a:t>
            </a:r>
          </a:p>
        </p:txBody>
      </p:sp>
      <p:sp>
        <p:nvSpPr>
          <p:cNvPr id="11" name="TextBox 10"/>
          <p:cNvSpPr txBox="1"/>
          <p:nvPr/>
        </p:nvSpPr>
        <p:spPr>
          <a:xfrm>
            <a:off x="838200" y="886599"/>
            <a:ext cx="8305800" cy="369332"/>
          </a:xfrm>
          <a:prstGeom prst="rect">
            <a:avLst/>
          </a:prstGeom>
          <a:noFill/>
        </p:spPr>
        <p:txBody>
          <a:bodyPr wrap="square" rtlCol="0">
            <a:spAutoFit/>
          </a:bodyPr>
          <a:lstStyle/>
          <a:p>
            <a:pPr>
              <a:buFont typeface="Wingdings" pitchFamily="2" charset="2"/>
              <a:buChar char="Ø"/>
            </a:pPr>
            <a:r>
              <a:rPr lang="en-US" b="1" dirty="0">
                <a:effectLst/>
                <a:latin typeface="Arial" pitchFamily="34" charset="0"/>
                <a:cs typeface="Arial" pitchFamily="34" charset="0"/>
              </a:rPr>
              <a:t> 	</a:t>
            </a:r>
            <a:r>
              <a:rPr lang="en-US" b="1" dirty="0" err="1">
                <a:effectLst/>
                <a:latin typeface="Arial" pitchFamily="34" charset="0"/>
                <a:cs typeface="Arial" pitchFamily="34" charset="0"/>
              </a:rPr>
              <a:t>Optimisation</a:t>
            </a:r>
            <a:r>
              <a:rPr lang="en-US" b="1" dirty="0">
                <a:effectLst/>
                <a:latin typeface="Arial" pitchFamily="34" charset="0"/>
                <a:cs typeface="Arial" pitchFamily="34" charset="0"/>
              </a:rPr>
              <a:t> of water storage</a:t>
            </a:r>
            <a:endParaRPr lang="en-IN" dirty="0"/>
          </a:p>
        </p:txBody>
      </p:sp>
      <p:sp>
        <p:nvSpPr>
          <p:cNvPr id="12" name="Rectangle 11"/>
          <p:cNvSpPr/>
          <p:nvPr/>
        </p:nvSpPr>
        <p:spPr>
          <a:xfrm>
            <a:off x="838200" y="1191399"/>
            <a:ext cx="7848600" cy="369332"/>
          </a:xfrm>
          <a:prstGeom prst="rect">
            <a:avLst/>
          </a:prstGeom>
        </p:spPr>
        <p:txBody>
          <a:bodyPr wrap="square">
            <a:spAutoFit/>
          </a:bodyPr>
          <a:lstStyle/>
          <a:p>
            <a:pPr>
              <a:buFont typeface="Wingdings" pitchFamily="2" charset="2"/>
              <a:buChar char="Ø"/>
            </a:pPr>
            <a:r>
              <a:rPr lang="en-US" b="1" dirty="0">
                <a:effectLst/>
                <a:latin typeface="Arial" pitchFamily="34" charset="0"/>
                <a:cs typeface="Arial" pitchFamily="34" charset="0"/>
              </a:rPr>
              <a:t> 	Real time remote reservoir monitoring and control</a:t>
            </a:r>
            <a:endParaRPr lang="en-IN" dirty="0"/>
          </a:p>
        </p:txBody>
      </p:sp>
      <p:sp>
        <p:nvSpPr>
          <p:cNvPr id="13" name="Rectangle 12"/>
          <p:cNvSpPr/>
          <p:nvPr/>
        </p:nvSpPr>
        <p:spPr>
          <a:xfrm>
            <a:off x="838200" y="1496199"/>
            <a:ext cx="6477000" cy="369332"/>
          </a:xfrm>
          <a:prstGeom prst="rect">
            <a:avLst/>
          </a:prstGeom>
        </p:spPr>
        <p:txBody>
          <a:bodyPr wrap="square">
            <a:spAutoFit/>
          </a:bodyPr>
          <a:lstStyle/>
          <a:p>
            <a:pPr>
              <a:buFont typeface="Wingdings" pitchFamily="2" charset="2"/>
              <a:buChar char="Ø"/>
            </a:pPr>
            <a:r>
              <a:rPr lang="en-US" b="1" dirty="0">
                <a:effectLst/>
                <a:latin typeface="Arial" pitchFamily="34" charset="0"/>
                <a:cs typeface="Arial" pitchFamily="34" charset="0"/>
              </a:rPr>
              <a:t> 	Instantaneous Decision making</a:t>
            </a:r>
            <a:endParaRPr lang="en-IN" dirty="0"/>
          </a:p>
        </p:txBody>
      </p:sp>
      <p:sp>
        <p:nvSpPr>
          <p:cNvPr id="14" name="Rectangle 13"/>
          <p:cNvSpPr/>
          <p:nvPr/>
        </p:nvSpPr>
        <p:spPr>
          <a:xfrm>
            <a:off x="838200" y="1800999"/>
            <a:ext cx="6477000" cy="369332"/>
          </a:xfrm>
          <a:prstGeom prst="rect">
            <a:avLst/>
          </a:prstGeom>
        </p:spPr>
        <p:txBody>
          <a:bodyPr wrap="square">
            <a:spAutoFit/>
          </a:bodyPr>
          <a:lstStyle/>
          <a:p>
            <a:pPr>
              <a:buFont typeface="Wingdings" pitchFamily="2" charset="2"/>
              <a:buChar char="Ø"/>
            </a:pPr>
            <a:r>
              <a:rPr lang="en-US" b="1" dirty="0">
                <a:effectLst/>
                <a:latin typeface="Arial" pitchFamily="34" charset="0"/>
                <a:cs typeface="Arial" pitchFamily="34" charset="0"/>
              </a:rPr>
              <a:t> 	Advanced flood forecasting &amp; early warning</a:t>
            </a:r>
            <a:endParaRPr lang="en-IN" dirty="0"/>
          </a:p>
        </p:txBody>
      </p:sp>
      <p:sp>
        <p:nvSpPr>
          <p:cNvPr id="15" name="Rectangle 14"/>
          <p:cNvSpPr/>
          <p:nvPr/>
        </p:nvSpPr>
        <p:spPr>
          <a:xfrm>
            <a:off x="838200" y="2105799"/>
            <a:ext cx="7696200" cy="923330"/>
          </a:xfrm>
          <a:prstGeom prst="rect">
            <a:avLst/>
          </a:prstGeom>
        </p:spPr>
        <p:txBody>
          <a:bodyPr wrap="square">
            <a:spAutoFit/>
          </a:bodyPr>
          <a:lstStyle/>
          <a:p>
            <a:pPr>
              <a:buFont typeface="Wingdings" pitchFamily="2" charset="2"/>
              <a:buChar char="Ø"/>
            </a:pPr>
            <a:r>
              <a:rPr lang="en-US" b="1" dirty="0">
                <a:effectLst/>
                <a:latin typeface="Arial" pitchFamily="34" charset="0"/>
                <a:cs typeface="Arial" pitchFamily="34" charset="0"/>
              </a:rPr>
              <a:t> 	Efficient flood routing avoiding  damages to lives </a:t>
            </a:r>
            <a:r>
              <a:rPr lang="en-US" b="1" dirty="0">
                <a:latin typeface="Arial" pitchFamily="34" charset="0"/>
                <a:cs typeface="Arial" pitchFamily="34" charset="0"/>
              </a:rPr>
              <a:t>&amp; 	properties without affecting dam safety.</a:t>
            </a:r>
            <a:endParaRPr lang="en-IN" b="1" dirty="0">
              <a:latin typeface="Arial" pitchFamily="34" charset="0"/>
              <a:cs typeface="Arial" pitchFamily="34" charset="0"/>
            </a:endParaRPr>
          </a:p>
          <a:p>
            <a:pPr>
              <a:buFont typeface="Wingdings" pitchFamily="2" charset="2"/>
              <a:buChar char="Ø"/>
            </a:pPr>
            <a:endParaRPr lang="en-IN" b="1" dirty="0">
              <a:effectLst/>
              <a:latin typeface="Arial" pitchFamily="34" charset="0"/>
              <a:cs typeface="Arial" pitchFamily="34" charset="0"/>
            </a:endParaRPr>
          </a:p>
        </p:txBody>
      </p:sp>
      <p:sp>
        <p:nvSpPr>
          <p:cNvPr id="17" name="Rectangle 16"/>
          <p:cNvSpPr/>
          <p:nvPr/>
        </p:nvSpPr>
        <p:spPr>
          <a:xfrm>
            <a:off x="838200" y="2703731"/>
            <a:ext cx="6781800" cy="369332"/>
          </a:xfrm>
          <a:prstGeom prst="rect">
            <a:avLst/>
          </a:prstGeom>
        </p:spPr>
        <p:txBody>
          <a:bodyPr wrap="square">
            <a:spAutoFit/>
          </a:bodyPr>
          <a:lstStyle/>
          <a:p>
            <a:pPr>
              <a:buFont typeface="Wingdings" pitchFamily="2" charset="2"/>
              <a:buChar char="Ø"/>
            </a:pPr>
            <a:r>
              <a:rPr lang="en-US" b="1" dirty="0">
                <a:effectLst/>
                <a:latin typeface="Arial" pitchFamily="34" charset="0"/>
                <a:cs typeface="Arial" pitchFamily="34" charset="0"/>
              </a:rPr>
              <a:t>	Reduction / Elimination of man-made errors</a:t>
            </a:r>
            <a:endParaRPr lang="en-IN" b="1" dirty="0">
              <a:effectLst/>
              <a:latin typeface="Arial" pitchFamily="34" charset="0"/>
              <a:cs typeface="Arial" pitchFamily="34" charset="0"/>
            </a:endParaRPr>
          </a:p>
        </p:txBody>
      </p:sp>
      <p:sp>
        <p:nvSpPr>
          <p:cNvPr id="18" name="Rectangle 17"/>
          <p:cNvSpPr/>
          <p:nvPr/>
        </p:nvSpPr>
        <p:spPr>
          <a:xfrm>
            <a:off x="838200" y="3008531"/>
            <a:ext cx="8077200" cy="369332"/>
          </a:xfrm>
          <a:prstGeom prst="rect">
            <a:avLst/>
          </a:prstGeom>
        </p:spPr>
        <p:txBody>
          <a:bodyPr wrap="square">
            <a:spAutoFit/>
          </a:bodyPr>
          <a:lstStyle/>
          <a:p>
            <a:pPr>
              <a:buFont typeface="Wingdings" pitchFamily="2" charset="2"/>
              <a:buChar char="Ø"/>
            </a:pPr>
            <a:r>
              <a:rPr lang="en-US" b="1" dirty="0">
                <a:effectLst/>
                <a:latin typeface="Arial" pitchFamily="34" charset="0"/>
                <a:cs typeface="Arial" pitchFamily="34" charset="0"/>
              </a:rPr>
              <a:t>	Easy and efficient model analysis for further use</a:t>
            </a:r>
            <a:endParaRPr lang="en-IN" b="1" dirty="0">
              <a:effectLst/>
              <a:latin typeface="Arial" pitchFamily="34" charset="0"/>
              <a:cs typeface="Arial" pitchFamily="34" charset="0"/>
            </a:endParaRPr>
          </a:p>
        </p:txBody>
      </p:sp>
      <p:sp>
        <p:nvSpPr>
          <p:cNvPr id="19" name="Rectangle 18"/>
          <p:cNvSpPr/>
          <p:nvPr/>
        </p:nvSpPr>
        <p:spPr>
          <a:xfrm>
            <a:off x="838200" y="3313331"/>
            <a:ext cx="6324600" cy="369332"/>
          </a:xfrm>
          <a:prstGeom prst="rect">
            <a:avLst/>
          </a:prstGeom>
        </p:spPr>
        <p:txBody>
          <a:bodyPr wrap="square">
            <a:spAutoFit/>
          </a:bodyPr>
          <a:lstStyle/>
          <a:p>
            <a:pPr>
              <a:buFont typeface="Wingdings" pitchFamily="2" charset="2"/>
              <a:buChar char="Ø"/>
            </a:pPr>
            <a:r>
              <a:rPr lang="en-US" b="1" dirty="0">
                <a:effectLst/>
                <a:latin typeface="Arial" pitchFamily="34" charset="0"/>
                <a:cs typeface="Arial" pitchFamily="34" charset="0"/>
              </a:rPr>
              <a:t>	Single room control.</a:t>
            </a:r>
            <a:endParaRPr lang="en-IN" b="1" dirty="0">
              <a:effectLst/>
              <a:latin typeface="Arial" pitchFamily="34" charset="0"/>
              <a:cs typeface="Arial" pitchFamily="34" charset="0"/>
            </a:endParaRPr>
          </a:p>
        </p:txBody>
      </p:sp>
      <p:sp>
        <p:nvSpPr>
          <p:cNvPr id="20" name="Rectangle 19"/>
          <p:cNvSpPr/>
          <p:nvPr/>
        </p:nvSpPr>
        <p:spPr>
          <a:xfrm>
            <a:off x="838200" y="3618131"/>
            <a:ext cx="6250429" cy="369332"/>
          </a:xfrm>
          <a:prstGeom prst="rect">
            <a:avLst/>
          </a:prstGeom>
        </p:spPr>
        <p:txBody>
          <a:bodyPr wrap="none">
            <a:spAutoFit/>
          </a:bodyPr>
          <a:lstStyle/>
          <a:p>
            <a:pPr>
              <a:buFont typeface="Wingdings" pitchFamily="2" charset="2"/>
              <a:buChar char="Ø"/>
            </a:pPr>
            <a:r>
              <a:rPr lang="en-US" b="1" dirty="0">
                <a:effectLst/>
                <a:latin typeface="Arial" pitchFamily="34" charset="0"/>
                <a:cs typeface="Arial" pitchFamily="34" charset="0"/>
              </a:rPr>
              <a:t>	Reduction in operational &amp; maintenance costs.</a:t>
            </a:r>
            <a:endParaRPr lang="en-IN" b="1" dirty="0">
              <a:effectLst/>
              <a:latin typeface="Arial" pitchFamily="34" charset="0"/>
              <a:cs typeface="Arial" pitchFamily="34" charset="0"/>
            </a:endParaRPr>
          </a:p>
        </p:txBody>
      </p:sp>
      <p:sp>
        <p:nvSpPr>
          <p:cNvPr id="21" name="Rectangle 20"/>
          <p:cNvSpPr/>
          <p:nvPr/>
        </p:nvSpPr>
        <p:spPr>
          <a:xfrm>
            <a:off x="838200" y="3922931"/>
            <a:ext cx="7696200" cy="923330"/>
          </a:xfrm>
          <a:prstGeom prst="rect">
            <a:avLst/>
          </a:prstGeom>
        </p:spPr>
        <p:txBody>
          <a:bodyPr wrap="square">
            <a:spAutoFit/>
          </a:bodyPr>
          <a:lstStyle/>
          <a:p>
            <a:pPr>
              <a:buFont typeface="Wingdings" pitchFamily="2" charset="2"/>
              <a:buChar char="Ø"/>
            </a:pPr>
            <a:r>
              <a:rPr lang="en-US" b="1" dirty="0">
                <a:effectLst/>
                <a:latin typeface="Arial" pitchFamily="34" charset="0"/>
                <a:cs typeface="Arial" pitchFamily="34" charset="0"/>
              </a:rPr>
              <a:t>	</a:t>
            </a:r>
            <a:r>
              <a:rPr lang="en-US" b="1" dirty="0">
                <a:latin typeface="Arial" pitchFamily="34" charset="0"/>
                <a:cs typeface="Arial" pitchFamily="34" charset="0"/>
              </a:rPr>
              <a:t>Better  service to the water users resulting increase	crop produce</a:t>
            </a:r>
            <a:endParaRPr lang="en-IN" b="1" dirty="0">
              <a:latin typeface="Arial" pitchFamily="34" charset="0"/>
              <a:cs typeface="Arial" pitchFamily="34" charset="0"/>
            </a:endParaRPr>
          </a:p>
          <a:p>
            <a:pPr>
              <a:buFont typeface="Wingdings" pitchFamily="2" charset="2"/>
              <a:buChar char="Ø"/>
            </a:pPr>
            <a:endParaRPr lang="en-IN" b="1" dirty="0">
              <a:effectLst/>
              <a:latin typeface="Arial" pitchFamily="34" charset="0"/>
              <a:cs typeface="Arial" pitchFamily="34" charset="0"/>
            </a:endParaRPr>
          </a:p>
        </p:txBody>
      </p:sp>
      <p:sp>
        <p:nvSpPr>
          <p:cNvPr id="22" name="Rectangle 21"/>
          <p:cNvSpPr/>
          <p:nvPr/>
        </p:nvSpPr>
        <p:spPr>
          <a:xfrm>
            <a:off x="838200" y="4227731"/>
            <a:ext cx="6248400" cy="369332"/>
          </a:xfrm>
          <a:prstGeom prst="rect">
            <a:avLst/>
          </a:prstGeom>
        </p:spPr>
        <p:txBody>
          <a:bodyPr wrap="square">
            <a:spAutoFit/>
          </a:bodyPr>
          <a:lstStyle/>
          <a:p>
            <a:endParaRPr lang="en-IN" b="1" dirty="0">
              <a:effectLst/>
              <a:latin typeface="Arial" pitchFamily="34" charset="0"/>
              <a:cs typeface="Arial" pitchFamily="34" charset="0"/>
            </a:endParaRPr>
          </a:p>
        </p:txBody>
      </p:sp>
      <p:sp>
        <p:nvSpPr>
          <p:cNvPr id="24" name="Rectangle 23"/>
          <p:cNvSpPr/>
          <p:nvPr/>
        </p:nvSpPr>
        <p:spPr>
          <a:xfrm>
            <a:off x="794882" y="4495800"/>
            <a:ext cx="6629400" cy="646331"/>
          </a:xfrm>
          <a:prstGeom prst="rect">
            <a:avLst/>
          </a:prstGeom>
        </p:spPr>
        <p:txBody>
          <a:bodyPr wrap="square">
            <a:spAutoFit/>
          </a:bodyPr>
          <a:lstStyle/>
          <a:p>
            <a:pPr>
              <a:buFont typeface="Wingdings" pitchFamily="2" charset="2"/>
              <a:buChar char="Ø"/>
            </a:pPr>
            <a:r>
              <a:rPr lang="en-US" b="1" dirty="0">
                <a:effectLst/>
                <a:latin typeface="Arial" pitchFamily="34" charset="0"/>
                <a:cs typeface="Arial" pitchFamily="34" charset="0"/>
              </a:rPr>
              <a:t>	Easy &amp; accurate water supply management 	resulted increase in revenue</a:t>
            </a:r>
            <a:endParaRPr lang="en-IN" b="1" dirty="0">
              <a:effectLst/>
              <a:latin typeface="Arial" pitchFamily="34" charset="0"/>
              <a:cs typeface="Arial" pitchFamily="34" charset="0"/>
            </a:endParaRPr>
          </a:p>
        </p:txBody>
      </p:sp>
      <p:sp>
        <p:nvSpPr>
          <p:cNvPr id="27" name="Rectangle 26"/>
          <p:cNvSpPr/>
          <p:nvPr/>
        </p:nvSpPr>
        <p:spPr>
          <a:xfrm>
            <a:off x="762000" y="5029200"/>
            <a:ext cx="6553200" cy="369332"/>
          </a:xfrm>
          <a:prstGeom prst="rect">
            <a:avLst/>
          </a:prstGeom>
        </p:spPr>
        <p:txBody>
          <a:bodyPr wrap="square">
            <a:spAutoFit/>
          </a:bodyPr>
          <a:lstStyle/>
          <a:p>
            <a:pPr>
              <a:buFont typeface="Wingdings" pitchFamily="2" charset="2"/>
              <a:buChar char="Ø"/>
            </a:pPr>
            <a:r>
              <a:rPr lang="en-US" b="1" dirty="0">
                <a:effectLst/>
                <a:latin typeface="Arial" pitchFamily="34" charset="0"/>
                <a:cs typeface="Arial" pitchFamily="34" charset="0"/>
              </a:rPr>
              <a:t>	Better response to emergencies</a:t>
            </a:r>
            <a:endParaRPr lang="en-IN" b="1" dirty="0">
              <a:effectLst/>
              <a:latin typeface="Arial" pitchFamily="34" charset="0"/>
              <a:cs typeface="Arial" pitchFamily="34" charset="0"/>
            </a:endParaRPr>
          </a:p>
        </p:txBody>
      </p:sp>
    </p:spTree>
    <p:extLst>
      <p:ext uri="{BB962C8B-B14F-4D97-AF65-F5344CB8AC3E}">
        <p14:creationId xmlns:p14="http://schemas.microsoft.com/office/powerpoint/2010/main" xmlns="" val="75995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 calcmode="lin" valueType="num">
                                      <p:cBhvr additive="base">
                                        <p:cTn id="2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 calcmode="lin" valueType="num">
                                      <p:cBhvr additive="base">
                                        <p:cTn id="3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 calcmode="lin" valueType="num">
                                      <p:cBhvr additive="base">
                                        <p:cTn id="3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anim calcmode="lin" valueType="num">
                                      <p:cBhvr additive="base">
                                        <p:cTn id="4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xEl>
                                              <p:pRg st="0" end="0"/>
                                            </p:txEl>
                                          </p:spTgt>
                                        </p:tgtEl>
                                        <p:attrNameLst>
                                          <p:attrName>style.visibility</p:attrName>
                                        </p:attrNameLst>
                                      </p:cBhvr>
                                      <p:to>
                                        <p:strVal val="visible"/>
                                      </p:to>
                                    </p:set>
                                    <p:anim calcmode="lin" valueType="num">
                                      <p:cBhvr additive="base">
                                        <p:cTn id="49"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0">
                                            <p:txEl>
                                              <p:pRg st="0" end="0"/>
                                            </p:txEl>
                                          </p:spTgt>
                                        </p:tgtEl>
                                        <p:attrNameLst>
                                          <p:attrName>style.visibility</p:attrName>
                                        </p:attrNameLst>
                                      </p:cBhvr>
                                      <p:to>
                                        <p:strVal val="visible"/>
                                      </p:to>
                                    </p:set>
                                    <p:anim calcmode="lin" valueType="num">
                                      <p:cBhvr additive="base">
                                        <p:cTn id="5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1">
                                            <p:txEl>
                                              <p:pRg st="0" end="0"/>
                                            </p:txEl>
                                          </p:spTgt>
                                        </p:tgtEl>
                                        <p:attrNameLst>
                                          <p:attrName>style.visibility</p:attrName>
                                        </p:attrNameLst>
                                      </p:cBhvr>
                                      <p:to>
                                        <p:strVal val="visible"/>
                                      </p:to>
                                    </p:set>
                                    <p:anim calcmode="lin" valueType="num">
                                      <p:cBhvr additive="base">
                                        <p:cTn id="6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nodePh="1">
                                  <p:stCondLst>
                                    <p:cond delay="0"/>
                                  </p:stCondLst>
                                  <p:endCondLst>
                                    <p:cond evt="begin" delay="0">
                                      <p:tn val="65"/>
                                    </p:cond>
                                  </p:endCondLst>
                                  <p:childTnLst>
                                    <p:set>
                                      <p:cBhvr>
                                        <p:cTn id="66" dur="1" fill="hold">
                                          <p:stCondLst>
                                            <p:cond delay="0"/>
                                          </p:stCondLst>
                                        </p:cTn>
                                        <p:tgtEl>
                                          <p:spTgt spid="22">
                                            <p:txEl>
                                              <p:pRg st="0" end="0"/>
                                            </p:txEl>
                                          </p:spTgt>
                                        </p:tgtEl>
                                        <p:attrNameLst>
                                          <p:attrName>style.visibility</p:attrName>
                                        </p:attrNameLst>
                                      </p:cBhvr>
                                      <p:to>
                                        <p:strVal val="visible"/>
                                      </p:to>
                                    </p:set>
                                    <p:anim calcmode="lin" valueType="num">
                                      <p:cBhvr additive="base">
                                        <p:cTn id="6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4">
                                            <p:txEl>
                                              <p:pRg st="0" end="0"/>
                                            </p:txEl>
                                          </p:spTgt>
                                        </p:tgtEl>
                                        <p:attrNameLst>
                                          <p:attrName>style.visibility</p:attrName>
                                        </p:attrNameLst>
                                      </p:cBhvr>
                                      <p:to>
                                        <p:strVal val="visible"/>
                                      </p:to>
                                    </p:set>
                                    <p:anim calcmode="lin" valueType="num">
                                      <p:cBhvr additive="base">
                                        <p:cTn id="7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7">
                                            <p:txEl>
                                              <p:pRg st="0" end="0"/>
                                            </p:txEl>
                                          </p:spTgt>
                                        </p:tgtEl>
                                        <p:attrNameLst>
                                          <p:attrName>style.visibility</p:attrName>
                                        </p:attrNameLst>
                                      </p:cBhvr>
                                      <p:to>
                                        <p:strVal val="visible"/>
                                      </p:to>
                                    </p:set>
                                    <p:anim calcmode="lin" valueType="num">
                                      <p:cBhvr additive="base">
                                        <p:cTn id="79"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12" grpId="0" build="allAtOnce"/>
      <p:bldP spid="13" grpId="0" build="allAtOnce"/>
      <p:bldP spid="14" grpId="0" build="allAtOnce"/>
      <p:bldP spid="15" grpId="0" build="allAtOnce"/>
      <p:bldP spid="17" grpId="0" build="allAtOnce"/>
      <p:bldP spid="18" grpId="0" build="allAtOnce"/>
      <p:bldP spid="19" grpId="0" build="allAtOnce"/>
      <p:bldP spid="20" grpId="0" build="allAtOnce"/>
      <p:bldP spid="21" grpId="0" build="allAtOnce"/>
      <p:bldP spid="22" grpId="0" build="allAtOnce"/>
      <p:bldP spid="24" grpId="0" build="allAtOnce"/>
      <p:bldP spid="27" grpId="0" build="allAtOnce"/>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sp>
        <p:nvSpPr>
          <p:cNvPr id="8" name="Rectangle 7"/>
          <p:cNvSpPr/>
          <p:nvPr/>
        </p:nvSpPr>
        <p:spPr>
          <a:xfrm>
            <a:off x="887730" y="2837159"/>
            <a:ext cx="7368540" cy="437043"/>
          </a:xfrm>
          <a:prstGeom prst="rect">
            <a:avLst/>
          </a:prstGeom>
        </p:spPr>
        <p:txBody>
          <a:bodyPr wrap="square">
            <a:spAutoFit/>
          </a:bodyPr>
          <a:lstStyle/>
          <a:p>
            <a:pPr algn="just">
              <a:lnSpc>
                <a:spcPct val="80000"/>
              </a:lnSpc>
              <a:buNone/>
              <a:defRPr/>
            </a:pPr>
            <a:r>
              <a:rPr lang="en-US" sz="2800" b="1" dirty="0"/>
              <a:t>Case Study of RTDAS Krishna &amp; </a:t>
            </a:r>
            <a:r>
              <a:rPr lang="en-US" sz="2800" b="1" dirty="0" err="1"/>
              <a:t>Bhima</a:t>
            </a:r>
            <a:r>
              <a:rPr lang="en-US" sz="2800" b="1" dirty="0"/>
              <a:t> Basin</a:t>
            </a:r>
          </a:p>
        </p:txBody>
      </p:sp>
    </p:spTree>
    <p:extLst>
      <p:ext uri="{BB962C8B-B14F-4D97-AF65-F5344CB8AC3E}">
        <p14:creationId xmlns:p14="http://schemas.microsoft.com/office/powerpoint/2010/main" xmlns="" val="25721678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sp>
        <p:nvSpPr>
          <p:cNvPr id="8" name="Rectangle 7"/>
          <p:cNvSpPr/>
          <p:nvPr/>
        </p:nvSpPr>
        <p:spPr>
          <a:xfrm>
            <a:off x="403860" y="199513"/>
            <a:ext cx="7368540" cy="338554"/>
          </a:xfrm>
          <a:prstGeom prst="rect">
            <a:avLst/>
          </a:prstGeom>
        </p:spPr>
        <p:txBody>
          <a:bodyPr wrap="square">
            <a:spAutoFit/>
          </a:bodyPr>
          <a:lstStyle/>
          <a:p>
            <a:pPr algn="just">
              <a:lnSpc>
                <a:spcPct val="80000"/>
              </a:lnSpc>
              <a:buNone/>
              <a:defRPr/>
            </a:pPr>
            <a:r>
              <a:rPr lang="en-US" sz="2000" b="1" dirty="0"/>
              <a:t>Case Study of RTDAS Krishna &amp; </a:t>
            </a:r>
            <a:r>
              <a:rPr lang="en-US" sz="2000" b="1" dirty="0" err="1"/>
              <a:t>Bhima</a:t>
            </a:r>
            <a:r>
              <a:rPr lang="en-US" sz="2000" b="1" dirty="0"/>
              <a:t> Basin - Background</a:t>
            </a:r>
          </a:p>
        </p:txBody>
      </p:sp>
      <p:sp>
        <p:nvSpPr>
          <p:cNvPr id="9" name="Rectangle 3"/>
          <p:cNvSpPr>
            <a:spLocks noChangeArrowheads="1"/>
          </p:cNvSpPr>
          <p:nvPr/>
        </p:nvSpPr>
        <p:spPr bwMode="auto">
          <a:xfrm>
            <a:off x="533400" y="838200"/>
            <a:ext cx="7848600" cy="5078313"/>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98463" algn="just" fontAlgn="base">
              <a:lnSpc>
                <a:spcPct val="150000"/>
              </a:lnSpc>
              <a:spcBef>
                <a:spcPct val="0"/>
              </a:spcBef>
              <a:spcAft>
                <a:spcPct val="0"/>
              </a:spcAft>
              <a:buFont typeface="Wingdings" pitchFamily="2" charset="2"/>
              <a:buChar char="v"/>
              <a:tabLst>
                <a:tab pos="2222500" algn="l"/>
                <a:tab pos="4546600" algn="l"/>
              </a:tabLst>
            </a:pPr>
            <a:r>
              <a:rPr kumimoji="0" lang="en-US"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The geographical area of Maharashtra state is 308 Thousands Km2.</a:t>
            </a:r>
          </a:p>
          <a:p>
            <a:pPr indent="398463" fontAlgn="base">
              <a:lnSpc>
                <a:spcPct val="150000"/>
              </a:lnSpc>
              <a:spcBef>
                <a:spcPct val="0"/>
              </a:spcBef>
              <a:spcAft>
                <a:spcPct val="0"/>
              </a:spcAft>
              <a:buFont typeface="Wingdings" pitchFamily="2" charset="2"/>
              <a:buChar char="v"/>
              <a:tabLst>
                <a:tab pos="457200" algn="l"/>
                <a:tab pos="633413" algn="l"/>
                <a:tab pos="2168525" algn="l"/>
              </a:tabLst>
            </a:pPr>
            <a:r>
              <a:rPr kumimoji="0" lang="en-US"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Major river basins in the state are the Krishna river with its major tributary as       	</a:t>
            </a:r>
            <a:r>
              <a:rPr kumimoji="0" lang="en-US"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Bhima</a:t>
            </a:r>
            <a:r>
              <a:rPr kumimoji="0" lang="en-US"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Godavari, </a:t>
            </a:r>
            <a:r>
              <a:rPr kumimoji="0" lang="en-US"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Tapi</a:t>
            </a:r>
            <a:r>
              <a:rPr kumimoji="0" lang="en-US"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and the West flowing rivers of </a:t>
            </a:r>
            <a:r>
              <a:rPr kumimoji="0" lang="en-US"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Konkan</a:t>
            </a:r>
            <a:r>
              <a:rPr kumimoji="0" lang="en-US"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strip.</a:t>
            </a:r>
          </a:p>
          <a:p>
            <a:pPr indent="398463" algn="just" fontAlgn="base">
              <a:lnSpc>
                <a:spcPct val="150000"/>
              </a:lnSpc>
              <a:spcBef>
                <a:spcPct val="0"/>
              </a:spcBef>
              <a:spcAft>
                <a:spcPct val="0"/>
              </a:spcAft>
              <a:buFont typeface="Wingdings" pitchFamily="2" charset="2"/>
              <a:buChar char="v"/>
              <a:tabLst>
                <a:tab pos="2222500" algn="l"/>
                <a:tab pos="4546600" algn="l"/>
              </a:tabLst>
            </a:pPr>
            <a:r>
              <a:rPr kumimoji="0" lang="en-US"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Maharashtra receives rainfall from both south-west and north-east monsoon. </a:t>
            </a:r>
          </a:p>
          <a:p>
            <a:pPr indent="398463" algn="just" fontAlgn="base">
              <a:lnSpc>
                <a:spcPct val="150000"/>
              </a:lnSpc>
              <a:spcBef>
                <a:spcPct val="0"/>
              </a:spcBef>
              <a:spcAft>
                <a:spcPct val="0"/>
              </a:spcAft>
              <a:buFont typeface="Wingdings" pitchFamily="2" charset="2"/>
              <a:buChar char="v"/>
              <a:tabLst>
                <a:tab pos="398463" algn="l"/>
                <a:tab pos="4546600" algn="l"/>
              </a:tabLst>
            </a:pPr>
            <a:r>
              <a:rPr kumimoji="0" lang="en-US"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The state has very highly variable rainfall ranging from 6000 mm in upper </a:t>
            </a:r>
            <a:r>
              <a:rPr lang="en-US" dirty="0">
                <a:latin typeface="Times New Roman" pitchFamily="18" charset="0"/>
                <a:ea typeface="Times New Roman" pitchFamily="18" charset="0"/>
                <a:cs typeface="Times New Roman" pitchFamily="18" charset="0"/>
              </a:rPr>
              <a:t>	</a:t>
            </a:r>
            <a:r>
              <a:rPr kumimoji="0" lang="en-US"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catchments to 400 mm in shadow areas of lower catchments.</a:t>
            </a:r>
          </a:p>
          <a:p>
            <a:pPr indent="398463" algn="just" fontAlgn="base">
              <a:lnSpc>
                <a:spcPct val="150000"/>
              </a:lnSpc>
              <a:spcBef>
                <a:spcPct val="0"/>
              </a:spcBef>
              <a:spcAft>
                <a:spcPct val="0"/>
              </a:spcAft>
              <a:buFont typeface="Wingdings" pitchFamily="2" charset="2"/>
              <a:buChar char="v"/>
              <a:tabLst>
                <a:tab pos="398463" algn="l"/>
              </a:tabLst>
            </a:pPr>
            <a:r>
              <a:rPr kumimoji="0" lang="en-US"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Majority of rainfall mainly occurs in a four months period between June to 	September with the number of rainy days varying between 40 to 100 .</a:t>
            </a:r>
          </a:p>
          <a:p>
            <a:pPr indent="398463" algn="just" fontAlgn="base">
              <a:lnSpc>
                <a:spcPct val="150000"/>
              </a:lnSpc>
              <a:spcBef>
                <a:spcPct val="0"/>
              </a:spcBef>
              <a:spcAft>
                <a:spcPct val="0"/>
              </a:spcAft>
              <a:buFont typeface="Wingdings" pitchFamily="2" charset="2"/>
              <a:buChar char="v"/>
              <a:tabLst>
                <a:tab pos="398463" algn="l"/>
                <a:tab pos="4546600" algn="l"/>
              </a:tabLst>
            </a:pPr>
            <a:r>
              <a:rPr kumimoji="0" lang="en-US"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The state experiences flash floods particularly in Western  Ghats  including  	Krishna  and  Upper  </a:t>
            </a:r>
            <a:r>
              <a:rPr kumimoji="0" lang="en-US"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Bhima</a:t>
            </a:r>
            <a:r>
              <a:rPr kumimoji="0" lang="en-US"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basins.  For  instance,  </a:t>
            </a:r>
            <a:r>
              <a:rPr kumimoji="0" lang="en-US"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Sangli</a:t>
            </a:r>
            <a:r>
              <a:rPr kumimoji="0" lang="en-US"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and Kolhapur  	districts  in  Krishna  Basin  and  Pune  and  </a:t>
            </a:r>
            <a:r>
              <a:rPr kumimoji="0" lang="en-US"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Solapur</a:t>
            </a:r>
            <a:r>
              <a:rPr kumimoji="0" lang="en-US"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districts  in  </a:t>
            </a:r>
            <a:r>
              <a:rPr kumimoji="0" lang="en-US"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Bhima</a:t>
            </a:r>
            <a:r>
              <a:rPr kumimoji="0" lang="en-US"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basin 	experienced severe flood several times during recent decade.</a:t>
            </a:r>
            <a:endParaRPr kumimoji="0" lang="en-US" i="0" u="none" strike="noStrike" cap="none" normalizeH="0" baseline="0" dirty="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9656219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sp>
        <p:nvSpPr>
          <p:cNvPr id="8" name="Rectangle 7"/>
          <p:cNvSpPr/>
          <p:nvPr/>
        </p:nvSpPr>
        <p:spPr>
          <a:xfrm>
            <a:off x="403860" y="199513"/>
            <a:ext cx="7368540" cy="338554"/>
          </a:xfrm>
          <a:prstGeom prst="rect">
            <a:avLst/>
          </a:prstGeom>
        </p:spPr>
        <p:txBody>
          <a:bodyPr wrap="square">
            <a:spAutoFit/>
          </a:bodyPr>
          <a:lstStyle/>
          <a:p>
            <a:pPr algn="just">
              <a:lnSpc>
                <a:spcPct val="80000"/>
              </a:lnSpc>
              <a:buNone/>
              <a:defRPr/>
            </a:pPr>
            <a:r>
              <a:rPr lang="en-US" sz="2000" b="1" dirty="0"/>
              <a:t>Case Study of RTDAS Krishna &amp; </a:t>
            </a:r>
            <a:r>
              <a:rPr lang="en-US" sz="2000" b="1" dirty="0" err="1"/>
              <a:t>Bhima</a:t>
            </a:r>
            <a:r>
              <a:rPr lang="en-US" sz="2000" b="1" dirty="0"/>
              <a:t> Basin - Scope</a:t>
            </a:r>
          </a:p>
        </p:txBody>
      </p:sp>
      <p:sp>
        <p:nvSpPr>
          <p:cNvPr id="10" name="Content Placeholder 2"/>
          <p:cNvSpPr>
            <a:spLocks noGrp="1"/>
          </p:cNvSpPr>
          <p:nvPr>
            <p:ph idx="1"/>
          </p:nvPr>
        </p:nvSpPr>
        <p:spPr>
          <a:xfrm>
            <a:off x="766878" y="932007"/>
            <a:ext cx="7497762" cy="5184775"/>
          </a:xfrm>
          <a:solidFill>
            <a:schemeClr val="tx2">
              <a:lumMod val="20000"/>
              <a:lumOff val="80000"/>
            </a:schemeClr>
          </a:solidFill>
        </p:spPr>
        <p:txBody>
          <a:bodyPr>
            <a:normAutofit/>
          </a:bodyPr>
          <a:lstStyle/>
          <a:p>
            <a:r>
              <a:rPr lang="en-US" sz="1800" b="1" dirty="0"/>
              <a:t>Automatic Rain Gauge (ARG) Stations: </a:t>
            </a:r>
            <a:r>
              <a:rPr lang="en-US" sz="1800" dirty="0"/>
              <a:t>It is proposed to install new ARGs at </a:t>
            </a:r>
            <a:r>
              <a:rPr lang="en-US" sz="1800" b="1" dirty="0"/>
              <a:t>127 </a:t>
            </a:r>
            <a:r>
              <a:rPr lang="en-US" sz="1800" dirty="0"/>
              <a:t>locations in the project area </a:t>
            </a:r>
          </a:p>
          <a:p>
            <a:endParaRPr lang="en-US" sz="1800" dirty="0"/>
          </a:p>
          <a:p>
            <a:r>
              <a:rPr lang="en-US" sz="1800" b="1" dirty="0"/>
              <a:t>Full Climate Stations (FCS): </a:t>
            </a:r>
            <a:r>
              <a:rPr lang="en-US" sz="1800" dirty="0"/>
              <a:t>In the project area it is proposed to install FCS at 42 locations</a:t>
            </a:r>
          </a:p>
          <a:p>
            <a:endParaRPr lang="en-US" sz="1800" dirty="0"/>
          </a:p>
          <a:p>
            <a:r>
              <a:rPr lang="en-US" sz="1800" b="1" dirty="0"/>
              <a:t>Gauge Discharge (GD) Stations: </a:t>
            </a:r>
            <a:r>
              <a:rPr lang="en-US" sz="1800" dirty="0"/>
              <a:t>Along the river Krishna, </a:t>
            </a:r>
            <a:r>
              <a:rPr lang="en-US" sz="1800" dirty="0" err="1"/>
              <a:t>Bhima</a:t>
            </a:r>
            <a:r>
              <a:rPr lang="en-US" sz="1800" dirty="0"/>
              <a:t> and its major tributaries, it is proposed to install 37 gauge discharge (GD) stations out of which 2 GD stations have ARG and 2 GD stations have FCS combined at these locations.</a:t>
            </a:r>
          </a:p>
          <a:p>
            <a:endParaRPr lang="en-US" sz="1800" dirty="0"/>
          </a:p>
          <a:p>
            <a:r>
              <a:rPr lang="en-US" sz="1800" b="1" dirty="0"/>
              <a:t>Reservoir Level and Outflow Stations: </a:t>
            </a:r>
            <a:r>
              <a:rPr lang="en-US" sz="1800" dirty="0"/>
              <a:t>There are 46 Reservoir level and outflow stations in this project . 26 Reservoir have 171 gate sensors.</a:t>
            </a:r>
          </a:p>
          <a:p>
            <a:endParaRPr lang="en-US" sz="1800" dirty="0"/>
          </a:p>
          <a:p>
            <a:endParaRPr lang="en-IN" sz="1800" dirty="0"/>
          </a:p>
          <a:p>
            <a:pPr eaLnBrk="1" hangingPunct="1"/>
            <a:endParaRPr lang="en-US" sz="1800" dirty="0">
              <a:latin typeface="Calibri" pitchFamily="34" charset="0"/>
              <a:cs typeface="Times New Roman" pitchFamily="18" charset="0"/>
            </a:endParaRPr>
          </a:p>
        </p:txBody>
      </p:sp>
    </p:spTree>
    <p:extLst>
      <p:ext uri="{BB962C8B-B14F-4D97-AF65-F5344CB8AC3E}">
        <p14:creationId xmlns:p14="http://schemas.microsoft.com/office/powerpoint/2010/main" xmlns="" val="39861856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sp>
        <p:nvSpPr>
          <p:cNvPr id="8" name="Rectangle 7"/>
          <p:cNvSpPr/>
          <p:nvPr/>
        </p:nvSpPr>
        <p:spPr>
          <a:xfrm>
            <a:off x="403860" y="199513"/>
            <a:ext cx="7368540" cy="338554"/>
          </a:xfrm>
          <a:prstGeom prst="rect">
            <a:avLst/>
          </a:prstGeom>
        </p:spPr>
        <p:txBody>
          <a:bodyPr wrap="square">
            <a:spAutoFit/>
          </a:bodyPr>
          <a:lstStyle/>
          <a:p>
            <a:pPr algn="just">
              <a:lnSpc>
                <a:spcPct val="80000"/>
              </a:lnSpc>
              <a:buNone/>
              <a:defRPr/>
            </a:pPr>
            <a:r>
              <a:rPr lang="en-US" sz="2000" b="1" dirty="0"/>
              <a:t>Case Study of RTDAS Krishna &amp; </a:t>
            </a:r>
            <a:r>
              <a:rPr lang="en-US" sz="2000" b="1" dirty="0" err="1"/>
              <a:t>Bhima</a:t>
            </a:r>
            <a:r>
              <a:rPr lang="en-US" sz="2000" b="1" dirty="0"/>
              <a:t> Basin - Scope</a:t>
            </a:r>
          </a:p>
        </p:txBody>
      </p:sp>
      <p:sp>
        <p:nvSpPr>
          <p:cNvPr id="9" name="Content Placeholder 2"/>
          <p:cNvSpPr>
            <a:spLocks noGrp="1"/>
          </p:cNvSpPr>
          <p:nvPr>
            <p:ph idx="1"/>
          </p:nvPr>
        </p:nvSpPr>
        <p:spPr>
          <a:xfrm>
            <a:off x="655320" y="914400"/>
            <a:ext cx="7650480" cy="4505325"/>
          </a:xfrm>
          <a:solidFill>
            <a:schemeClr val="tx2">
              <a:lumMod val="20000"/>
              <a:lumOff val="80000"/>
            </a:schemeClr>
          </a:solidFill>
        </p:spPr>
        <p:txBody>
          <a:bodyPr>
            <a:normAutofit/>
          </a:bodyPr>
          <a:lstStyle/>
          <a:p>
            <a:pPr eaLnBrk="1" hangingPunct="1">
              <a:buFont typeface="Wingdings" pitchFamily="2" charset="2"/>
              <a:buChar char="v"/>
            </a:pPr>
            <a:r>
              <a:rPr lang="en-US" sz="1800" dirty="0">
                <a:latin typeface="Times New Roman" pitchFamily="18" charset="0"/>
                <a:cs typeface="Times New Roman" pitchFamily="18" charset="0"/>
              </a:rPr>
              <a:t>Establishing Hybrid Data communication network of VSAT and GSM/GPRS.</a:t>
            </a:r>
          </a:p>
          <a:p>
            <a:pPr eaLnBrk="1" hangingPunct="1">
              <a:buFont typeface="Wingdings" pitchFamily="2" charset="2"/>
              <a:buChar char="v"/>
            </a:pPr>
            <a:endParaRPr lang="en-US" sz="1800" dirty="0">
              <a:latin typeface="Times New Roman" pitchFamily="18" charset="0"/>
              <a:cs typeface="Times New Roman" pitchFamily="18" charset="0"/>
            </a:endParaRPr>
          </a:p>
          <a:p>
            <a:pPr eaLnBrk="1" hangingPunct="1">
              <a:buFont typeface="Wingdings" pitchFamily="2" charset="2"/>
              <a:buChar char="v"/>
            </a:pPr>
            <a:r>
              <a:rPr lang="en-US" sz="1800" dirty="0">
                <a:latin typeface="Times New Roman" pitchFamily="18" charset="0"/>
                <a:cs typeface="Times New Roman" pitchFamily="18" charset="0"/>
              </a:rPr>
              <a:t>Satellite data communication network along with the </a:t>
            </a:r>
            <a:r>
              <a:rPr lang="en-US" sz="1800" b="1" dirty="0">
                <a:latin typeface="Times New Roman" pitchFamily="18" charset="0"/>
                <a:cs typeface="Times New Roman" pitchFamily="18" charset="0"/>
              </a:rPr>
              <a:t>VSAT MASTER station </a:t>
            </a:r>
            <a:r>
              <a:rPr lang="en-US" sz="1800" dirty="0">
                <a:latin typeface="Times New Roman" pitchFamily="18" charset="0"/>
                <a:cs typeface="Times New Roman" pitchFamily="18" charset="0"/>
              </a:rPr>
              <a:t>at </a:t>
            </a:r>
            <a:r>
              <a:rPr lang="en-US" sz="1800" dirty="0" err="1">
                <a:latin typeface="Times New Roman" pitchFamily="18" charset="0"/>
                <a:cs typeface="Times New Roman" pitchFamily="18" charset="0"/>
              </a:rPr>
              <a:t>Sinchan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Bhavan</a:t>
            </a:r>
            <a:r>
              <a:rPr lang="en-US" sz="1800" dirty="0">
                <a:latin typeface="Times New Roman" pitchFamily="18" charset="0"/>
                <a:cs typeface="Times New Roman" pitchFamily="18" charset="0"/>
              </a:rPr>
              <a:t> Pune and 93 remote stations</a:t>
            </a:r>
          </a:p>
          <a:p>
            <a:pPr eaLnBrk="1" hangingPunct="1">
              <a:buFont typeface="Wingdings" pitchFamily="2" charset="2"/>
              <a:buChar char="v"/>
            </a:pPr>
            <a:endParaRPr lang="en-US" sz="1800" dirty="0">
              <a:latin typeface="Times New Roman" pitchFamily="18" charset="0"/>
              <a:cs typeface="Times New Roman" pitchFamily="18" charset="0"/>
            </a:endParaRPr>
          </a:p>
          <a:p>
            <a:pPr eaLnBrk="1" hangingPunct="1">
              <a:buFont typeface="Wingdings" pitchFamily="2" charset="2"/>
              <a:buChar char="v"/>
            </a:pPr>
            <a:r>
              <a:rPr lang="en-US" sz="1800" dirty="0">
                <a:latin typeface="Times New Roman" pitchFamily="18" charset="0"/>
                <a:cs typeface="Times New Roman" pitchFamily="18" charset="0"/>
              </a:rPr>
              <a:t>Establishing </a:t>
            </a:r>
            <a:r>
              <a:rPr lang="en-US" sz="1800" b="1" dirty="0">
                <a:latin typeface="Times New Roman" pitchFamily="18" charset="0"/>
                <a:cs typeface="Times New Roman" pitchFamily="18" charset="0"/>
              </a:rPr>
              <a:t>GSM/GPRS</a:t>
            </a:r>
            <a:r>
              <a:rPr lang="en-US" sz="1800" dirty="0">
                <a:latin typeface="Times New Roman" pitchFamily="18" charset="0"/>
                <a:cs typeface="Times New Roman" pitchFamily="18" charset="0"/>
              </a:rPr>
              <a:t> data communication network with the GSM/GPRS receiving center at </a:t>
            </a:r>
            <a:r>
              <a:rPr lang="en-US" sz="1800" dirty="0" err="1">
                <a:latin typeface="Times New Roman" pitchFamily="18" charset="0"/>
                <a:cs typeface="Times New Roman" pitchFamily="18" charset="0"/>
              </a:rPr>
              <a:t>Sinchan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Bhavan</a:t>
            </a:r>
            <a:r>
              <a:rPr lang="en-US" sz="1800" dirty="0">
                <a:latin typeface="Times New Roman" pitchFamily="18" charset="0"/>
                <a:cs typeface="Times New Roman" pitchFamily="18" charset="0"/>
              </a:rPr>
              <a:t> Pune and 156 remote stations</a:t>
            </a:r>
          </a:p>
          <a:p>
            <a:pPr eaLnBrk="1" hangingPunct="1">
              <a:buFont typeface="Wingdings" pitchFamily="2" charset="2"/>
              <a:buChar char="v"/>
            </a:pPr>
            <a:endParaRPr lang="en-US" sz="1800" dirty="0">
              <a:latin typeface="Times New Roman" pitchFamily="18" charset="0"/>
              <a:cs typeface="Times New Roman" pitchFamily="18" charset="0"/>
            </a:endParaRPr>
          </a:p>
          <a:p>
            <a:pPr eaLnBrk="1" hangingPunct="1">
              <a:buFont typeface="Wingdings" pitchFamily="2" charset="2"/>
              <a:buChar char="v"/>
            </a:pPr>
            <a:r>
              <a:rPr lang="en-US" sz="1800" b="1" dirty="0">
                <a:latin typeface="Times New Roman" pitchFamily="18" charset="0"/>
                <a:cs typeface="Times New Roman" pitchFamily="18" charset="0"/>
              </a:rPr>
              <a:t>Out put </a:t>
            </a:r>
            <a:r>
              <a:rPr lang="en-US" sz="1800" dirty="0">
                <a:latin typeface="Times New Roman" pitchFamily="18" charset="0"/>
                <a:cs typeface="Times New Roman" pitchFamily="18" charset="0"/>
              </a:rPr>
              <a:t>the Real Time Data in required format for further Analysis and flood estimation.</a:t>
            </a:r>
          </a:p>
          <a:p>
            <a:pPr eaLnBrk="1" hangingPunct="1">
              <a:buFont typeface="Wingdings" pitchFamily="2" charset="2"/>
              <a:buChar char="v"/>
            </a:pPr>
            <a:endParaRPr lang="en-US" sz="1800" dirty="0">
              <a:latin typeface="Times New Roman" pitchFamily="18" charset="0"/>
              <a:cs typeface="Times New Roman" pitchFamily="18" charset="0"/>
            </a:endParaRPr>
          </a:p>
          <a:p>
            <a:pPr eaLnBrk="1" hangingPunct="1">
              <a:buFont typeface="Wingdings" pitchFamily="2" charset="2"/>
              <a:buChar char="v"/>
            </a:pPr>
            <a:r>
              <a:rPr lang="en-US" sz="1800" dirty="0">
                <a:latin typeface="Times New Roman" pitchFamily="18" charset="0"/>
                <a:cs typeface="Times New Roman" pitchFamily="18" charset="0"/>
              </a:rPr>
              <a:t>Develop Web Based application software</a:t>
            </a:r>
          </a:p>
          <a:p>
            <a:pPr eaLnBrk="1" hangingPunct="1">
              <a:buFont typeface="Wingdings" pitchFamily="2" charset="2"/>
              <a:buChar char="v"/>
            </a:pPr>
            <a:endParaRPr lang="en-US" sz="1800" dirty="0">
              <a:latin typeface="Times New Roman" pitchFamily="18" charset="0"/>
              <a:cs typeface="Times New Roman" pitchFamily="18" charset="0"/>
            </a:endParaRPr>
          </a:p>
          <a:p>
            <a:pPr eaLnBrk="1" hangingPunct="1">
              <a:buFont typeface="Wingdings" pitchFamily="2" charset="2"/>
              <a:buChar char="v"/>
            </a:pPr>
            <a:r>
              <a:rPr lang="en-US" sz="1800" b="1" dirty="0">
                <a:latin typeface="Times New Roman" pitchFamily="18" charset="0"/>
                <a:cs typeface="Times New Roman" pitchFamily="18" charset="0"/>
              </a:rPr>
              <a:t>Operation &amp; Maintenance  </a:t>
            </a:r>
            <a:r>
              <a:rPr lang="en-US" sz="1800" dirty="0">
                <a:latin typeface="Times New Roman" pitchFamily="18" charset="0"/>
                <a:cs typeface="Times New Roman" pitchFamily="18" charset="0"/>
              </a:rPr>
              <a:t>for 5 Year Period.</a:t>
            </a:r>
          </a:p>
        </p:txBody>
      </p:sp>
    </p:spTree>
    <p:extLst>
      <p:ext uri="{BB962C8B-B14F-4D97-AF65-F5344CB8AC3E}">
        <p14:creationId xmlns:p14="http://schemas.microsoft.com/office/powerpoint/2010/main" xmlns="" val="37963795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sp>
        <p:nvSpPr>
          <p:cNvPr id="8" name="Rectangle 7"/>
          <p:cNvSpPr/>
          <p:nvPr/>
        </p:nvSpPr>
        <p:spPr>
          <a:xfrm>
            <a:off x="403860" y="199513"/>
            <a:ext cx="7368540" cy="338554"/>
          </a:xfrm>
          <a:prstGeom prst="rect">
            <a:avLst/>
          </a:prstGeom>
        </p:spPr>
        <p:txBody>
          <a:bodyPr wrap="square">
            <a:spAutoFit/>
          </a:bodyPr>
          <a:lstStyle/>
          <a:p>
            <a:pPr algn="just">
              <a:lnSpc>
                <a:spcPct val="80000"/>
              </a:lnSpc>
              <a:buNone/>
              <a:defRPr/>
            </a:pPr>
            <a:r>
              <a:rPr lang="en-US" sz="2000" b="1" dirty="0"/>
              <a:t>Case Study of RTDAS Krishna &amp; </a:t>
            </a:r>
            <a:r>
              <a:rPr lang="en-US" sz="2000" b="1" dirty="0" err="1"/>
              <a:t>Bhima</a:t>
            </a:r>
            <a:r>
              <a:rPr lang="en-US" sz="2000" b="1" dirty="0"/>
              <a:t> Basin – VSAT network</a:t>
            </a:r>
          </a:p>
        </p:txBody>
      </p:sp>
      <p:sp>
        <p:nvSpPr>
          <p:cNvPr id="10" name="TextBox 9"/>
          <p:cNvSpPr txBox="1"/>
          <p:nvPr/>
        </p:nvSpPr>
        <p:spPr>
          <a:xfrm>
            <a:off x="1357290" y="5665603"/>
            <a:ext cx="1752600" cy="307777"/>
          </a:xfrm>
          <a:prstGeom prst="rect">
            <a:avLst/>
          </a:prstGeom>
          <a:noFill/>
        </p:spPr>
        <p:txBody>
          <a:bodyPr>
            <a:spAutoFit/>
          </a:bodyPr>
          <a:lstStyle/>
          <a:p>
            <a:pPr>
              <a:defRPr/>
            </a:pPr>
            <a:r>
              <a:rPr lang="en-US" sz="1400" dirty="0">
                <a:latin typeface="Times New Roman" pitchFamily="18" charset="0"/>
                <a:cs typeface="Times New Roman" pitchFamily="18" charset="0"/>
              </a:rPr>
              <a:t>Reservoir Level</a:t>
            </a:r>
          </a:p>
        </p:txBody>
      </p:sp>
      <p:sp>
        <p:nvSpPr>
          <p:cNvPr id="11" name="TextBox 10"/>
          <p:cNvSpPr txBox="1"/>
          <p:nvPr/>
        </p:nvSpPr>
        <p:spPr>
          <a:xfrm>
            <a:off x="3428992" y="3308149"/>
            <a:ext cx="1071570" cy="307777"/>
          </a:xfrm>
          <a:prstGeom prst="rect">
            <a:avLst/>
          </a:prstGeom>
          <a:noFill/>
        </p:spPr>
        <p:txBody>
          <a:bodyPr wrap="square">
            <a:spAutoFit/>
          </a:bodyPr>
          <a:lstStyle/>
          <a:p>
            <a:pPr>
              <a:defRPr/>
            </a:pPr>
            <a:r>
              <a:rPr lang="en-US" sz="1400" dirty="0">
                <a:latin typeface="Times New Roman" pitchFamily="18" charset="0"/>
                <a:cs typeface="Times New Roman" pitchFamily="18" charset="0"/>
              </a:rPr>
              <a:t>River Level</a:t>
            </a:r>
          </a:p>
        </p:txBody>
      </p:sp>
      <p:sp>
        <p:nvSpPr>
          <p:cNvPr id="12" name="TextBox 11"/>
          <p:cNvSpPr txBox="1"/>
          <p:nvPr/>
        </p:nvSpPr>
        <p:spPr>
          <a:xfrm>
            <a:off x="3714744" y="5665603"/>
            <a:ext cx="857256" cy="307777"/>
          </a:xfrm>
          <a:prstGeom prst="rect">
            <a:avLst/>
          </a:prstGeom>
          <a:noFill/>
        </p:spPr>
        <p:txBody>
          <a:bodyPr wrap="square">
            <a:spAutoFit/>
          </a:bodyPr>
          <a:lstStyle/>
          <a:p>
            <a:pPr>
              <a:defRPr/>
            </a:pPr>
            <a:r>
              <a:rPr lang="en-US" sz="1400" dirty="0">
                <a:latin typeface="Times New Roman" pitchFamily="18" charset="0"/>
                <a:cs typeface="Times New Roman" pitchFamily="18" charset="0"/>
              </a:rPr>
              <a:t>Rainfall</a:t>
            </a:r>
          </a:p>
        </p:txBody>
      </p:sp>
      <p:sp>
        <p:nvSpPr>
          <p:cNvPr id="13" name="TextBox 12"/>
          <p:cNvSpPr txBox="1"/>
          <p:nvPr/>
        </p:nvSpPr>
        <p:spPr>
          <a:xfrm>
            <a:off x="1428728" y="3593901"/>
            <a:ext cx="1314472" cy="307777"/>
          </a:xfrm>
          <a:prstGeom prst="rect">
            <a:avLst/>
          </a:prstGeom>
          <a:noFill/>
        </p:spPr>
        <p:txBody>
          <a:bodyPr wrap="square">
            <a:spAutoFit/>
          </a:bodyPr>
          <a:lstStyle/>
          <a:p>
            <a:pPr>
              <a:defRPr/>
            </a:pPr>
            <a:r>
              <a:rPr lang="en-US" sz="1400" dirty="0">
                <a:latin typeface="Times New Roman" pitchFamily="18" charset="0"/>
                <a:cs typeface="Times New Roman" pitchFamily="18" charset="0"/>
              </a:rPr>
              <a:t>Weather station</a:t>
            </a:r>
          </a:p>
        </p:txBody>
      </p:sp>
      <p:pic>
        <p:nvPicPr>
          <p:cNvPr id="14" name="Picture 13" descr="ers.jpg"/>
          <p:cNvPicPr>
            <a:picLocks noChangeAspect="1"/>
          </p:cNvPicPr>
          <p:nvPr/>
        </p:nvPicPr>
        <p:blipFill>
          <a:blip r:embed="rId3" cstate="email"/>
          <a:stretch>
            <a:fillRect/>
          </a:stretch>
        </p:blipFill>
        <p:spPr>
          <a:xfrm>
            <a:off x="7858148" y="2379455"/>
            <a:ext cx="762000" cy="762000"/>
          </a:xfrm>
          <a:prstGeom prst="rect">
            <a:avLst/>
          </a:prstGeom>
        </p:spPr>
      </p:pic>
      <p:pic>
        <p:nvPicPr>
          <p:cNvPr id="15" name="Picture 14" descr="insat.jpg"/>
          <p:cNvPicPr>
            <a:picLocks noChangeAspect="1"/>
          </p:cNvPicPr>
          <p:nvPr/>
        </p:nvPicPr>
        <p:blipFill>
          <a:blip r:embed="rId4" cstate="email"/>
          <a:stretch>
            <a:fillRect/>
          </a:stretch>
        </p:blipFill>
        <p:spPr>
          <a:xfrm>
            <a:off x="5143504" y="664943"/>
            <a:ext cx="988509" cy="857255"/>
          </a:xfrm>
          <a:prstGeom prst="rect">
            <a:avLst/>
          </a:prstGeom>
          <a:ln>
            <a:solidFill>
              <a:schemeClr val="tx1"/>
            </a:solidFill>
          </a:ln>
        </p:spPr>
      </p:pic>
      <p:pic>
        <p:nvPicPr>
          <p:cNvPr id="16" name="Picture 15" descr="server1.png"/>
          <p:cNvPicPr>
            <a:picLocks noChangeAspect="1"/>
          </p:cNvPicPr>
          <p:nvPr/>
        </p:nvPicPr>
        <p:blipFill>
          <a:blip r:embed="rId5" cstate="email"/>
          <a:stretch>
            <a:fillRect/>
          </a:stretch>
        </p:blipFill>
        <p:spPr>
          <a:xfrm>
            <a:off x="7286644" y="3379587"/>
            <a:ext cx="1533258" cy="1714512"/>
          </a:xfrm>
          <a:prstGeom prst="rect">
            <a:avLst/>
          </a:prstGeom>
          <a:ln>
            <a:solidFill>
              <a:schemeClr val="tx1"/>
            </a:solidFill>
          </a:ln>
        </p:spPr>
      </p:pic>
      <p:sp>
        <p:nvSpPr>
          <p:cNvPr id="17" name="Rectangle 16"/>
          <p:cNvSpPr/>
          <p:nvPr/>
        </p:nvSpPr>
        <p:spPr>
          <a:xfrm>
            <a:off x="1138238" y="1936549"/>
            <a:ext cx="3786214" cy="4000528"/>
          </a:xfrm>
          <a:prstGeom prst="rect">
            <a:avLst/>
          </a:prstGeom>
          <a:noFill/>
          <a:ln>
            <a:solidFill>
              <a:schemeClr val="tx1">
                <a:alpha val="9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a:stCxn id="17" idx="0"/>
          </p:cNvCxnSpPr>
          <p:nvPr/>
        </p:nvCxnSpPr>
        <p:spPr>
          <a:xfrm rot="5400000" flipH="1" flipV="1">
            <a:off x="2906329" y="1775815"/>
            <a:ext cx="285750" cy="35719"/>
          </a:xfrm>
          <a:prstGeom prst="straightConnector1">
            <a:avLst/>
          </a:prstGeom>
          <a:ln w="22225" cmpd="sng">
            <a:solidFill>
              <a:schemeClr val="accent1"/>
            </a:solidFill>
            <a:miter lim="800000"/>
            <a:tailEnd type="arrow"/>
          </a:ln>
          <a:effectLst>
            <a:outerShdw blurRad="50800" dist="50800" dir="5400000" algn="ctr" rotWithShape="0">
              <a:schemeClr val="bg1">
                <a:lumMod val="85000"/>
              </a:scheme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5" idx="1"/>
          </p:cNvCxnSpPr>
          <p:nvPr/>
        </p:nvCxnSpPr>
        <p:spPr>
          <a:xfrm flipV="1">
            <a:off x="3714744" y="1093571"/>
            <a:ext cx="1428760" cy="500066"/>
          </a:xfrm>
          <a:prstGeom prst="straightConnector1">
            <a:avLst/>
          </a:prstGeom>
          <a:ln w="22225" cmpd="sng">
            <a:solidFill>
              <a:schemeClr val="accent1"/>
            </a:solidFill>
            <a:miter lim="800000"/>
            <a:tailEnd type="arrow"/>
          </a:ln>
          <a:effectLst>
            <a:outerShdw blurRad="50800" dist="50800" dir="5400000" algn="ctr" rotWithShape="0">
              <a:schemeClr val="bg1">
                <a:lumMod val="85000"/>
              </a:schemeClr>
            </a:outerShd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5" idx="3"/>
          </p:cNvCxnSpPr>
          <p:nvPr/>
        </p:nvCxnSpPr>
        <p:spPr>
          <a:xfrm>
            <a:off x="6132013" y="1093571"/>
            <a:ext cx="1797573" cy="1214446"/>
          </a:xfrm>
          <a:prstGeom prst="straightConnector1">
            <a:avLst/>
          </a:prstGeom>
          <a:ln w="22225" cmpd="sng">
            <a:solidFill>
              <a:schemeClr val="accent1"/>
            </a:solidFill>
            <a:miter lim="800000"/>
            <a:headEnd type="arrow"/>
            <a:tailEnd type="arrow"/>
          </a:ln>
          <a:effectLst>
            <a:outerShdw blurRad="50800" dist="50800" dir="5400000" algn="ctr" rotWithShape="0">
              <a:schemeClr val="bg1">
                <a:lumMod val="85000"/>
              </a:schemeClr>
            </a:outerShd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4" idx="2"/>
          </p:cNvCxnSpPr>
          <p:nvPr/>
        </p:nvCxnSpPr>
        <p:spPr>
          <a:xfrm rot="5400000">
            <a:off x="8108177" y="3248616"/>
            <a:ext cx="238132" cy="23810"/>
          </a:xfrm>
          <a:prstGeom prst="straightConnector1">
            <a:avLst/>
          </a:prstGeom>
          <a:ln w="22225" cmpd="sng">
            <a:solidFill>
              <a:schemeClr val="accent1"/>
            </a:solidFill>
            <a:miter lim="800000"/>
            <a:headEnd type="arrow"/>
            <a:tailEnd type="arrow"/>
          </a:ln>
          <a:effectLst>
            <a:outerShdw blurRad="50800" dist="50800" dir="5400000" algn="ctr" rotWithShape="0">
              <a:schemeClr val="bg1">
                <a:lumMod val="85000"/>
              </a:schemeClr>
            </a:outerShdw>
          </a:effectLst>
        </p:spPr>
        <p:style>
          <a:lnRef idx="1">
            <a:schemeClr val="accent1"/>
          </a:lnRef>
          <a:fillRef idx="0">
            <a:schemeClr val="accent1"/>
          </a:fillRef>
          <a:effectRef idx="0">
            <a:schemeClr val="accent1"/>
          </a:effectRef>
          <a:fontRef idx="minor">
            <a:schemeClr val="tx1"/>
          </a:fontRef>
        </p:style>
      </p:cxnSp>
      <p:pic>
        <p:nvPicPr>
          <p:cNvPr id="22" name="Picture 21" descr="computer-system.bmp"/>
          <p:cNvPicPr>
            <a:picLocks noChangeAspect="1"/>
          </p:cNvPicPr>
          <p:nvPr/>
        </p:nvPicPr>
        <p:blipFill>
          <a:blip r:embed="rId6" cstate="email"/>
          <a:stretch>
            <a:fillRect/>
          </a:stretch>
        </p:blipFill>
        <p:spPr>
          <a:xfrm>
            <a:off x="5643570" y="3665339"/>
            <a:ext cx="1571636" cy="1466359"/>
          </a:xfrm>
          <a:prstGeom prst="rect">
            <a:avLst/>
          </a:prstGeom>
          <a:ln>
            <a:solidFill>
              <a:schemeClr val="tx1"/>
            </a:solidFill>
          </a:ln>
        </p:spPr>
      </p:pic>
      <p:sp>
        <p:nvSpPr>
          <p:cNvPr id="23" name="TextBox 22"/>
          <p:cNvSpPr txBox="1"/>
          <p:nvPr/>
        </p:nvSpPr>
        <p:spPr>
          <a:xfrm>
            <a:off x="7000892" y="1307885"/>
            <a:ext cx="714380" cy="276999"/>
          </a:xfrm>
          <a:prstGeom prst="rect">
            <a:avLst/>
          </a:prstGeom>
          <a:noFill/>
        </p:spPr>
        <p:txBody>
          <a:bodyPr vert="horz" wrap="square">
            <a:spAutoFit/>
          </a:bodyPr>
          <a:lstStyle/>
          <a:p>
            <a:pPr>
              <a:defRPr/>
            </a:pPr>
            <a:r>
              <a:rPr lang="en-US" sz="1200" b="1" dirty="0">
                <a:latin typeface="Times New Roman" pitchFamily="18" charset="0"/>
                <a:cs typeface="Times New Roman" pitchFamily="18" charset="0"/>
              </a:rPr>
              <a:t>VSAT</a:t>
            </a:r>
          </a:p>
        </p:txBody>
      </p:sp>
      <p:sp>
        <p:nvSpPr>
          <p:cNvPr id="24" name="TextBox 23"/>
          <p:cNvSpPr txBox="1"/>
          <p:nvPr/>
        </p:nvSpPr>
        <p:spPr>
          <a:xfrm>
            <a:off x="4000496" y="950695"/>
            <a:ext cx="714380" cy="276999"/>
          </a:xfrm>
          <a:prstGeom prst="rect">
            <a:avLst/>
          </a:prstGeom>
          <a:noFill/>
        </p:spPr>
        <p:txBody>
          <a:bodyPr vert="horz" wrap="square">
            <a:spAutoFit/>
          </a:bodyPr>
          <a:lstStyle/>
          <a:p>
            <a:pPr>
              <a:defRPr/>
            </a:pPr>
            <a:r>
              <a:rPr lang="en-US" sz="1200" b="1" dirty="0">
                <a:latin typeface="Times New Roman" pitchFamily="18" charset="0"/>
                <a:cs typeface="Times New Roman" pitchFamily="18" charset="0"/>
              </a:rPr>
              <a:t>VSAT</a:t>
            </a:r>
          </a:p>
        </p:txBody>
      </p:sp>
      <p:sp>
        <p:nvSpPr>
          <p:cNvPr id="25" name="TextBox 24"/>
          <p:cNvSpPr txBox="1"/>
          <p:nvPr/>
        </p:nvSpPr>
        <p:spPr>
          <a:xfrm>
            <a:off x="5286380" y="1522199"/>
            <a:ext cx="714380" cy="276999"/>
          </a:xfrm>
          <a:prstGeom prst="rect">
            <a:avLst/>
          </a:prstGeom>
          <a:noFill/>
        </p:spPr>
        <p:txBody>
          <a:bodyPr vert="horz" wrap="square">
            <a:spAutoFit/>
          </a:bodyPr>
          <a:lstStyle/>
          <a:p>
            <a:pPr>
              <a:defRPr/>
            </a:pPr>
            <a:r>
              <a:rPr lang="en-US" sz="1200" dirty="0">
                <a:latin typeface="Times New Roman" pitchFamily="18" charset="0"/>
                <a:cs typeface="Times New Roman" pitchFamily="18" charset="0"/>
              </a:rPr>
              <a:t>Satellite</a:t>
            </a:r>
          </a:p>
        </p:txBody>
      </p:sp>
      <p:sp>
        <p:nvSpPr>
          <p:cNvPr id="26" name="TextBox 25"/>
          <p:cNvSpPr txBox="1"/>
          <p:nvPr/>
        </p:nvSpPr>
        <p:spPr>
          <a:xfrm>
            <a:off x="7739782" y="5094099"/>
            <a:ext cx="1080120" cy="461665"/>
          </a:xfrm>
          <a:prstGeom prst="rect">
            <a:avLst/>
          </a:prstGeom>
          <a:noFill/>
        </p:spPr>
        <p:txBody>
          <a:bodyPr vert="horz" wrap="square">
            <a:spAutoFit/>
          </a:bodyPr>
          <a:lstStyle/>
          <a:p>
            <a:pPr>
              <a:defRPr/>
            </a:pPr>
            <a:r>
              <a:rPr lang="en-US" sz="1200" dirty="0">
                <a:latin typeface="Times New Roman" pitchFamily="18" charset="0"/>
                <a:cs typeface="Times New Roman" pitchFamily="18" charset="0"/>
              </a:rPr>
              <a:t>VSAT DATA Server</a:t>
            </a:r>
          </a:p>
        </p:txBody>
      </p:sp>
      <p:sp>
        <p:nvSpPr>
          <p:cNvPr id="27" name="TextBox 26"/>
          <p:cNvSpPr txBox="1"/>
          <p:nvPr/>
        </p:nvSpPr>
        <p:spPr>
          <a:xfrm>
            <a:off x="6000760" y="5165537"/>
            <a:ext cx="1357322" cy="276999"/>
          </a:xfrm>
          <a:prstGeom prst="rect">
            <a:avLst/>
          </a:prstGeom>
          <a:noFill/>
        </p:spPr>
        <p:txBody>
          <a:bodyPr vert="horz" wrap="square">
            <a:spAutoFit/>
          </a:bodyPr>
          <a:lstStyle/>
          <a:p>
            <a:pPr>
              <a:defRPr/>
            </a:pPr>
            <a:r>
              <a:rPr lang="en-US" sz="1200" dirty="0">
                <a:latin typeface="Times New Roman" pitchFamily="18" charset="0"/>
                <a:cs typeface="Times New Roman" pitchFamily="18" charset="0"/>
              </a:rPr>
              <a:t>RTDAS Software</a:t>
            </a:r>
          </a:p>
        </p:txBody>
      </p:sp>
      <p:sp>
        <p:nvSpPr>
          <p:cNvPr id="28" name="Rectangle 27"/>
          <p:cNvSpPr/>
          <p:nvPr/>
        </p:nvSpPr>
        <p:spPr>
          <a:xfrm>
            <a:off x="5643570" y="2093703"/>
            <a:ext cx="3286148" cy="3857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000760" y="5951355"/>
            <a:ext cx="2428892" cy="276999"/>
          </a:xfrm>
          <a:prstGeom prst="rect">
            <a:avLst/>
          </a:prstGeom>
          <a:noFill/>
        </p:spPr>
        <p:txBody>
          <a:bodyPr vert="horz" wrap="square">
            <a:spAutoFit/>
          </a:bodyPr>
          <a:lstStyle/>
          <a:p>
            <a:pPr>
              <a:defRPr/>
            </a:pPr>
            <a:r>
              <a:rPr lang="en-US" sz="1200" b="1" dirty="0">
                <a:latin typeface="Times New Roman" pitchFamily="18" charset="0"/>
                <a:cs typeface="Times New Roman" pitchFamily="18" charset="0"/>
              </a:rPr>
              <a:t>Data Centre at </a:t>
            </a:r>
            <a:r>
              <a:rPr lang="en-US" sz="1200" b="1" dirty="0" err="1">
                <a:latin typeface="Times New Roman" pitchFamily="18" charset="0"/>
                <a:cs typeface="Times New Roman" pitchFamily="18" charset="0"/>
              </a:rPr>
              <a:t>Sinchan</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Bhavan</a:t>
            </a:r>
            <a:endParaRPr lang="en-US" sz="1200" b="1" dirty="0">
              <a:latin typeface="Times New Roman" pitchFamily="18" charset="0"/>
              <a:cs typeface="Times New Roman" pitchFamily="18" charset="0"/>
            </a:endParaRPr>
          </a:p>
        </p:txBody>
      </p:sp>
      <p:sp>
        <p:nvSpPr>
          <p:cNvPr id="30" name="TextBox 29"/>
          <p:cNvSpPr txBox="1"/>
          <p:nvPr/>
        </p:nvSpPr>
        <p:spPr>
          <a:xfrm>
            <a:off x="2000232" y="5951355"/>
            <a:ext cx="2428892" cy="276999"/>
          </a:xfrm>
          <a:prstGeom prst="rect">
            <a:avLst/>
          </a:prstGeom>
          <a:noFill/>
        </p:spPr>
        <p:txBody>
          <a:bodyPr vert="horz" wrap="square">
            <a:spAutoFit/>
          </a:bodyPr>
          <a:lstStyle/>
          <a:p>
            <a:pPr>
              <a:defRPr/>
            </a:pPr>
            <a:r>
              <a:rPr lang="en-US" sz="1200" b="1" dirty="0">
                <a:latin typeface="Times New Roman" pitchFamily="18" charset="0"/>
                <a:cs typeface="Times New Roman" pitchFamily="18" charset="0"/>
              </a:rPr>
              <a:t>Data Collection Platform</a:t>
            </a:r>
          </a:p>
        </p:txBody>
      </p:sp>
      <p:pic>
        <p:nvPicPr>
          <p:cNvPr id="31" name="Picture 30"/>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1535630" y="2090477"/>
            <a:ext cx="921294" cy="1574862"/>
          </a:xfrm>
          <a:prstGeom prst="rect">
            <a:avLst/>
          </a:prstGeom>
          <a:ln>
            <a:solidFill>
              <a:schemeClr val="tx1"/>
            </a:solidFill>
          </a:ln>
        </p:spPr>
      </p:pic>
      <p:pic>
        <p:nvPicPr>
          <p:cNvPr id="32" name="Picture 31"/>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2970153" y="2088949"/>
            <a:ext cx="1706983" cy="1280237"/>
          </a:xfrm>
          <a:prstGeom prst="rect">
            <a:avLst/>
          </a:prstGeom>
          <a:ln>
            <a:solidFill>
              <a:schemeClr val="tx1"/>
            </a:solidFill>
          </a:ln>
        </p:spPr>
      </p:pic>
      <p:pic>
        <p:nvPicPr>
          <p:cNvPr id="33" name="Picture 32"/>
          <p:cNvPicPr>
            <a:picLocks noChangeAspect="1"/>
          </p:cNvPicPr>
          <p:nvPr/>
        </p:nvPicPr>
        <p:blipFill>
          <a:blip r:embed="rId9" cstate="email">
            <a:extLst>
              <a:ext uri="{28A0092B-C50C-407E-A947-70E740481C1C}">
                <a14:useLocalDpi xmlns:a14="http://schemas.microsoft.com/office/drawing/2010/main" xmlns="" val="0"/>
              </a:ext>
            </a:extLst>
          </a:blip>
          <a:stretch>
            <a:fillRect/>
          </a:stretch>
        </p:blipFill>
        <p:spPr>
          <a:xfrm>
            <a:off x="2113883" y="803074"/>
            <a:ext cx="1320800" cy="990600"/>
          </a:xfrm>
          <a:prstGeom prst="rect">
            <a:avLst/>
          </a:prstGeom>
          <a:ln>
            <a:solidFill>
              <a:schemeClr val="tx1"/>
            </a:solidFill>
          </a:ln>
        </p:spPr>
      </p:pic>
      <p:pic>
        <p:nvPicPr>
          <p:cNvPr id="34" name="Picture 33"/>
          <p:cNvPicPr>
            <a:picLocks noChangeAspect="1"/>
          </p:cNvPicPr>
          <p:nvPr/>
        </p:nvPicPr>
        <p:blipFill>
          <a:blip r:embed="rId10" cstate="email">
            <a:extLst>
              <a:ext uri="{28A0092B-C50C-407E-A947-70E740481C1C}">
                <a14:useLocalDpi xmlns:a14="http://schemas.microsoft.com/office/drawing/2010/main" xmlns="" val="0"/>
              </a:ext>
            </a:extLst>
          </a:blip>
          <a:stretch>
            <a:fillRect/>
          </a:stretch>
        </p:blipFill>
        <p:spPr>
          <a:xfrm>
            <a:off x="3573252" y="4022529"/>
            <a:ext cx="1141624" cy="1522165"/>
          </a:xfrm>
          <a:prstGeom prst="rect">
            <a:avLst/>
          </a:prstGeom>
          <a:ln>
            <a:solidFill>
              <a:schemeClr val="tx1"/>
            </a:solidFill>
          </a:ln>
        </p:spPr>
      </p:pic>
      <p:pic>
        <p:nvPicPr>
          <p:cNvPr id="35" name="Content Placeholder 11"/>
          <p:cNvPicPr>
            <a:picLocks noGrp="1" noChangeAspect="1"/>
          </p:cNvPicPr>
          <p:nvPr>
            <p:ph idx="1"/>
          </p:nvPr>
        </p:nvPicPr>
        <p:blipFill>
          <a:blip r:embed="rId11" cstate="email">
            <a:extLst>
              <a:ext uri="{28A0092B-C50C-407E-A947-70E740481C1C}">
                <a14:useLocalDpi xmlns:a14="http://schemas.microsoft.com/office/drawing/2010/main" xmlns="" val="0"/>
              </a:ext>
            </a:extLst>
          </a:blip>
          <a:stretch>
            <a:fillRect/>
          </a:stretch>
        </p:blipFill>
        <p:spPr>
          <a:xfrm>
            <a:off x="1317632" y="4170758"/>
            <a:ext cx="1831915" cy="1373936"/>
          </a:xfrm>
          <a:ln>
            <a:solidFill>
              <a:schemeClr val="tx1"/>
            </a:solidFill>
          </a:ln>
        </p:spPr>
      </p:pic>
      <p:sp>
        <p:nvSpPr>
          <p:cNvPr id="4" name="Rectangle 3"/>
          <p:cNvSpPr/>
          <p:nvPr/>
        </p:nvSpPr>
        <p:spPr>
          <a:xfrm>
            <a:off x="403860" y="538067"/>
            <a:ext cx="8663940" cy="56902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467459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sp>
        <p:nvSpPr>
          <p:cNvPr id="8" name="Rectangle 7"/>
          <p:cNvSpPr/>
          <p:nvPr/>
        </p:nvSpPr>
        <p:spPr>
          <a:xfrm>
            <a:off x="403860" y="199513"/>
            <a:ext cx="8511540" cy="338554"/>
          </a:xfrm>
          <a:prstGeom prst="rect">
            <a:avLst/>
          </a:prstGeom>
        </p:spPr>
        <p:txBody>
          <a:bodyPr wrap="square">
            <a:spAutoFit/>
          </a:bodyPr>
          <a:lstStyle/>
          <a:p>
            <a:pPr algn="just">
              <a:lnSpc>
                <a:spcPct val="80000"/>
              </a:lnSpc>
              <a:buNone/>
              <a:defRPr/>
            </a:pPr>
            <a:r>
              <a:rPr lang="en-US" sz="2000" b="1" dirty="0"/>
              <a:t>Case Study of RTDAS Krishna &amp; </a:t>
            </a:r>
            <a:r>
              <a:rPr lang="en-US" sz="2000" b="1" dirty="0" err="1"/>
              <a:t>Bhima</a:t>
            </a:r>
            <a:r>
              <a:rPr lang="en-US" sz="2000" b="1" dirty="0"/>
              <a:t> Basin –GSM/GPRS network</a:t>
            </a:r>
          </a:p>
        </p:txBody>
      </p:sp>
      <p:sp>
        <p:nvSpPr>
          <p:cNvPr id="36" name="TextBox 35"/>
          <p:cNvSpPr txBox="1"/>
          <p:nvPr/>
        </p:nvSpPr>
        <p:spPr>
          <a:xfrm>
            <a:off x="3145649" y="5033673"/>
            <a:ext cx="1071570" cy="307777"/>
          </a:xfrm>
          <a:prstGeom prst="rect">
            <a:avLst/>
          </a:prstGeom>
          <a:noFill/>
        </p:spPr>
        <p:txBody>
          <a:bodyPr wrap="square">
            <a:spAutoFit/>
          </a:bodyPr>
          <a:lstStyle/>
          <a:p>
            <a:pPr>
              <a:defRPr/>
            </a:pPr>
            <a:r>
              <a:rPr lang="en-US" sz="1400" dirty="0">
                <a:latin typeface="Times New Roman" pitchFamily="18" charset="0"/>
                <a:cs typeface="Times New Roman" pitchFamily="18" charset="0"/>
              </a:rPr>
              <a:t>River Level</a:t>
            </a:r>
          </a:p>
        </p:txBody>
      </p:sp>
      <p:sp>
        <p:nvSpPr>
          <p:cNvPr id="37" name="TextBox 36"/>
          <p:cNvSpPr txBox="1"/>
          <p:nvPr/>
        </p:nvSpPr>
        <p:spPr>
          <a:xfrm>
            <a:off x="3167268" y="3745024"/>
            <a:ext cx="857256" cy="307777"/>
          </a:xfrm>
          <a:prstGeom prst="rect">
            <a:avLst/>
          </a:prstGeom>
          <a:noFill/>
        </p:spPr>
        <p:txBody>
          <a:bodyPr wrap="square">
            <a:spAutoFit/>
          </a:bodyPr>
          <a:lstStyle/>
          <a:p>
            <a:pPr>
              <a:defRPr/>
            </a:pPr>
            <a:r>
              <a:rPr lang="en-US" sz="1400" dirty="0">
                <a:latin typeface="Times New Roman" pitchFamily="18" charset="0"/>
                <a:cs typeface="Times New Roman" pitchFamily="18" charset="0"/>
              </a:rPr>
              <a:t>Rainfall</a:t>
            </a:r>
          </a:p>
        </p:txBody>
      </p:sp>
      <p:sp>
        <p:nvSpPr>
          <p:cNvPr id="38" name="TextBox 37"/>
          <p:cNvSpPr txBox="1"/>
          <p:nvPr/>
        </p:nvSpPr>
        <p:spPr>
          <a:xfrm>
            <a:off x="1024128" y="3615926"/>
            <a:ext cx="1314472" cy="307777"/>
          </a:xfrm>
          <a:prstGeom prst="rect">
            <a:avLst/>
          </a:prstGeom>
          <a:noFill/>
        </p:spPr>
        <p:txBody>
          <a:bodyPr wrap="square">
            <a:spAutoFit/>
          </a:bodyPr>
          <a:lstStyle/>
          <a:p>
            <a:pPr>
              <a:defRPr/>
            </a:pPr>
            <a:r>
              <a:rPr lang="en-US" sz="1400" dirty="0">
                <a:latin typeface="Times New Roman" pitchFamily="18" charset="0"/>
                <a:cs typeface="Times New Roman" pitchFamily="18" charset="0"/>
              </a:rPr>
              <a:t>Weather station</a:t>
            </a:r>
          </a:p>
        </p:txBody>
      </p:sp>
      <p:pic>
        <p:nvPicPr>
          <p:cNvPr id="39" name="Picture 38" descr="server1.png"/>
          <p:cNvPicPr>
            <a:picLocks noChangeAspect="1"/>
          </p:cNvPicPr>
          <p:nvPr/>
        </p:nvPicPr>
        <p:blipFill>
          <a:blip r:embed="rId3" cstate="email"/>
          <a:stretch>
            <a:fillRect/>
          </a:stretch>
        </p:blipFill>
        <p:spPr>
          <a:xfrm>
            <a:off x="6905838" y="3401612"/>
            <a:ext cx="1562112" cy="1714512"/>
          </a:xfrm>
          <a:prstGeom prst="rect">
            <a:avLst/>
          </a:prstGeom>
          <a:ln>
            <a:solidFill>
              <a:schemeClr val="tx1"/>
            </a:solidFill>
          </a:ln>
        </p:spPr>
      </p:pic>
      <p:sp>
        <p:nvSpPr>
          <p:cNvPr id="40" name="Rectangle 39"/>
          <p:cNvSpPr/>
          <p:nvPr/>
        </p:nvSpPr>
        <p:spPr>
          <a:xfrm>
            <a:off x="738376" y="1972852"/>
            <a:ext cx="3786214" cy="4000528"/>
          </a:xfrm>
          <a:prstGeom prst="rect">
            <a:avLst/>
          </a:prstGeom>
          <a:noFill/>
          <a:ln>
            <a:solidFill>
              <a:schemeClr val="tx1">
                <a:alpha val="9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p:cNvCxnSpPr>
            <a:stCxn id="40" idx="0"/>
          </p:cNvCxnSpPr>
          <p:nvPr/>
        </p:nvCxnSpPr>
        <p:spPr>
          <a:xfrm rot="5400000" flipH="1" flipV="1">
            <a:off x="2506467" y="1812118"/>
            <a:ext cx="285750" cy="35719"/>
          </a:xfrm>
          <a:prstGeom prst="straightConnector1">
            <a:avLst/>
          </a:prstGeom>
          <a:ln w="22225" cmpd="sng">
            <a:solidFill>
              <a:schemeClr val="accent1"/>
            </a:solidFill>
            <a:miter lim="800000"/>
            <a:tailEnd type="arrow"/>
          </a:ln>
          <a:effectLst>
            <a:outerShdw blurRad="50800" dist="50800" dir="5400000" algn="ctr" rotWithShape="0">
              <a:schemeClr val="bg1">
                <a:lumMod val="85000"/>
              </a:scheme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3310144" y="1329910"/>
            <a:ext cx="785818" cy="71438"/>
          </a:xfrm>
          <a:prstGeom prst="straightConnector1">
            <a:avLst/>
          </a:prstGeom>
          <a:ln w="22225" cmpd="sng">
            <a:solidFill>
              <a:schemeClr val="accent1"/>
            </a:solidFill>
            <a:miter lim="800000"/>
            <a:tailEnd type="arrow"/>
          </a:ln>
          <a:effectLst>
            <a:outerShdw blurRad="50800" dist="50800" dir="5400000" algn="ctr" rotWithShape="0">
              <a:schemeClr val="bg1">
                <a:lumMod val="85000"/>
              </a:schemeClr>
            </a:outerShdw>
          </a:effectLst>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5727413" y="1115596"/>
            <a:ext cx="1654697" cy="1285884"/>
          </a:xfrm>
          <a:prstGeom prst="straightConnector1">
            <a:avLst/>
          </a:prstGeom>
          <a:ln w="22225" cmpd="sng">
            <a:solidFill>
              <a:schemeClr val="accent1"/>
            </a:solidFill>
            <a:miter lim="800000"/>
            <a:headEnd type="arrow"/>
            <a:tailEnd type="arrow"/>
          </a:ln>
          <a:effectLst>
            <a:outerShdw blurRad="50800" dist="50800" dir="5400000" algn="ctr" rotWithShape="0">
              <a:schemeClr val="bg1">
                <a:lumMod val="85000"/>
              </a:schemeClr>
            </a:outerShdw>
          </a:effectLst>
        </p:spPr>
        <p:style>
          <a:lnRef idx="1">
            <a:schemeClr val="accent1"/>
          </a:lnRef>
          <a:fillRef idx="0">
            <a:schemeClr val="accent1"/>
          </a:fillRef>
          <a:effectRef idx="0">
            <a:schemeClr val="accent1"/>
          </a:effectRef>
          <a:fontRef idx="minor">
            <a:schemeClr val="tx1"/>
          </a:fontRef>
        </p:style>
      </p:cxnSp>
      <p:pic>
        <p:nvPicPr>
          <p:cNvPr id="44" name="Picture 43" descr="computer-system.bmp"/>
          <p:cNvPicPr>
            <a:picLocks noChangeAspect="1"/>
          </p:cNvPicPr>
          <p:nvPr/>
        </p:nvPicPr>
        <p:blipFill>
          <a:blip r:embed="rId4" cstate="email"/>
          <a:stretch>
            <a:fillRect/>
          </a:stretch>
        </p:blipFill>
        <p:spPr>
          <a:xfrm>
            <a:off x="5238970" y="3687364"/>
            <a:ext cx="1643074" cy="1466359"/>
          </a:xfrm>
          <a:prstGeom prst="rect">
            <a:avLst/>
          </a:prstGeom>
          <a:ln>
            <a:solidFill>
              <a:schemeClr val="tx1"/>
            </a:solidFill>
          </a:ln>
        </p:spPr>
      </p:pic>
      <p:sp>
        <p:nvSpPr>
          <p:cNvPr id="45" name="TextBox 44"/>
          <p:cNvSpPr txBox="1"/>
          <p:nvPr/>
        </p:nvSpPr>
        <p:spPr>
          <a:xfrm>
            <a:off x="881252" y="1044158"/>
            <a:ext cx="1000132" cy="461665"/>
          </a:xfrm>
          <a:prstGeom prst="rect">
            <a:avLst/>
          </a:prstGeom>
          <a:noFill/>
        </p:spPr>
        <p:txBody>
          <a:bodyPr vert="horz" wrap="square">
            <a:spAutoFit/>
          </a:bodyPr>
          <a:lstStyle/>
          <a:p>
            <a:pPr algn="ctr">
              <a:defRPr/>
            </a:pPr>
            <a:r>
              <a:rPr lang="en-US" sz="1200" b="1" dirty="0">
                <a:latin typeface="Times New Roman" pitchFamily="18" charset="0"/>
                <a:cs typeface="Times New Roman" pitchFamily="18" charset="0"/>
              </a:rPr>
              <a:t>GSM/GPRS Modem</a:t>
            </a:r>
          </a:p>
        </p:txBody>
      </p:sp>
      <p:sp>
        <p:nvSpPr>
          <p:cNvPr id="46" name="TextBox 45"/>
          <p:cNvSpPr txBox="1"/>
          <p:nvPr/>
        </p:nvSpPr>
        <p:spPr>
          <a:xfrm>
            <a:off x="7239234" y="5116124"/>
            <a:ext cx="1285884" cy="646331"/>
          </a:xfrm>
          <a:prstGeom prst="rect">
            <a:avLst/>
          </a:prstGeom>
          <a:noFill/>
        </p:spPr>
        <p:txBody>
          <a:bodyPr vert="horz" wrap="square">
            <a:spAutoFit/>
          </a:bodyPr>
          <a:lstStyle/>
          <a:p>
            <a:pPr algn="ctr">
              <a:defRPr/>
            </a:pPr>
            <a:r>
              <a:rPr lang="en-US" sz="1200" b="1" dirty="0">
                <a:latin typeface="Times New Roman" pitchFamily="18" charset="0"/>
                <a:cs typeface="Times New Roman" pitchFamily="18" charset="0"/>
              </a:rPr>
              <a:t>GSM/GPRS Data Collection System</a:t>
            </a:r>
          </a:p>
        </p:txBody>
      </p:sp>
      <p:sp>
        <p:nvSpPr>
          <p:cNvPr id="47" name="TextBox 46"/>
          <p:cNvSpPr txBox="1"/>
          <p:nvPr/>
        </p:nvSpPr>
        <p:spPr>
          <a:xfrm>
            <a:off x="5596160" y="5187562"/>
            <a:ext cx="1357322" cy="276999"/>
          </a:xfrm>
          <a:prstGeom prst="rect">
            <a:avLst/>
          </a:prstGeom>
          <a:noFill/>
        </p:spPr>
        <p:txBody>
          <a:bodyPr vert="horz" wrap="square">
            <a:spAutoFit/>
          </a:bodyPr>
          <a:lstStyle/>
          <a:p>
            <a:pPr>
              <a:defRPr/>
            </a:pPr>
            <a:r>
              <a:rPr lang="en-US" sz="1200" b="1" dirty="0">
                <a:latin typeface="Times New Roman" pitchFamily="18" charset="0"/>
                <a:cs typeface="Times New Roman" pitchFamily="18" charset="0"/>
              </a:rPr>
              <a:t>RTDAS Software</a:t>
            </a:r>
          </a:p>
        </p:txBody>
      </p:sp>
      <p:sp>
        <p:nvSpPr>
          <p:cNvPr id="48" name="Rectangle 47"/>
          <p:cNvSpPr/>
          <p:nvPr/>
        </p:nvSpPr>
        <p:spPr>
          <a:xfrm>
            <a:off x="5238970" y="2115728"/>
            <a:ext cx="3286148" cy="38576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5596160" y="5973380"/>
            <a:ext cx="2428892" cy="276999"/>
          </a:xfrm>
          <a:prstGeom prst="rect">
            <a:avLst/>
          </a:prstGeom>
          <a:noFill/>
        </p:spPr>
        <p:txBody>
          <a:bodyPr vert="horz" wrap="square">
            <a:spAutoFit/>
          </a:bodyPr>
          <a:lstStyle/>
          <a:p>
            <a:pPr>
              <a:defRPr/>
            </a:pPr>
            <a:r>
              <a:rPr lang="en-US" sz="1200" b="1" dirty="0">
                <a:latin typeface="Times New Roman" pitchFamily="18" charset="0"/>
                <a:cs typeface="Times New Roman" pitchFamily="18" charset="0"/>
              </a:rPr>
              <a:t>Data Centre at </a:t>
            </a:r>
            <a:r>
              <a:rPr lang="en-US" sz="1200" b="1" dirty="0" err="1">
                <a:latin typeface="Times New Roman" pitchFamily="18" charset="0"/>
                <a:cs typeface="Times New Roman" pitchFamily="18" charset="0"/>
              </a:rPr>
              <a:t>Sinchan</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Bhavan</a:t>
            </a:r>
            <a:endParaRPr lang="en-US" sz="1200" b="1" dirty="0">
              <a:latin typeface="Times New Roman" pitchFamily="18" charset="0"/>
              <a:cs typeface="Times New Roman" pitchFamily="18" charset="0"/>
            </a:endParaRPr>
          </a:p>
        </p:txBody>
      </p:sp>
      <p:sp>
        <p:nvSpPr>
          <p:cNvPr id="50" name="TextBox 49"/>
          <p:cNvSpPr txBox="1"/>
          <p:nvPr/>
        </p:nvSpPr>
        <p:spPr>
          <a:xfrm>
            <a:off x="1595632" y="5973380"/>
            <a:ext cx="2428892" cy="276999"/>
          </a:xfrm>
          <a:prstGeom prst="rect">
            <a:avLst/>
          </a:prstGeom>
          <a:noFill/>
        </p:spPr>
        <p:txBody>
          <a:bodyPr vert="horz" wrap="square">
            <a:spAutoFit/>
          </a:bodyPr>
          <a:lstStyle/>
          <a:p>
            <a:pPr>
              <a:defRPr/>
            </a:pPr>
            <a:r>
              <a:rPr lang="en-US" sz="1200" b="1" dirty="0">
                <a:latin typeface="Times New Roman" pitchFamily="18" charset="0"/>
                <a:cs typeface="Times New Roman" pitchFamily="18" charset="0"/>
              </a:rPr>
              <a:t>Data Collection Platform</a:t>
            </a:r>
          </a:p>
        </p:txBody>
      </p:sp>
      <p:pic>
        <p:nvPicPr>
          <p:cNvPr id="51" name="Picture 50" descr="tmas.jpg"/>
          <p:cNvPicPr>
            <a:picLocks noChangeAspect="1"/>
          </p:cNvPicPr>
          <p:nvPr/>
        </p:nvPicPr>
        <p:blipFill>
          <a:blip r:embed="rId5" cstate="email"/>
          <a:stretch>
            <a:fillRect/>
          </a:stretch>
        </p:blipFill>
        <p:spPr>
          <a:xfrm>
            <a:off x="1952822" y="829844"/>
            <a:ext cx="1288226" cy="857256"/>
          </a:xfrm>
          <a:prstGeom prst="rect">
            <a:avLst/>
          </a:prstGeom>
          <a:ln>
            <a:solidFill>
              <a:schemeClr val="tx1"/>
            </a:solidFill>
          </a:ln>
        </p:spPr>
      </p:pic>
      <p:grpSp>
        <p:nvGrpSpPr>
          <p:cNvPr id="52" name="Group 6"/>
          <p:cNvGrpSpPr>
            <a:grpSpLocks/>
          </p:cNvGrpSpPr>
          <p:nvPr/>
        </p:nvGrpSpPr>
        <p:grpSpPr bwMode="auto">
          <a:xfrm>
            <a:off x="3964199" y="685382"/>
            <a:ext cx="2246314" cy="954088"/>
            <a:chOff x="1588" y="1833"/>
            <a:chExt cx="1415" cy="601"/>
          </a:xfrm>
        </p:grpSpPr>
        <p:grpSp>
          <p:nvGrpSpPr>
            <p:cNvPr id="53" name="Group 7"/>
            <p:cNvGrpSpPr>
              <a:grpSpLocks/>
            </p:cNvGrpSpPr>
            <p:nvPr/>
          </p:nvGrpSpPr>
          <p:grpSpPr bwMode="auto">
            <a:xfrm>
              <a:off x="1588" y="1833"/>
              <a:ext cx="1415" cy="601"/>
              <a:chOff x="2410" y="730"/>
              <a:chExt cx="880" cy="769"/>
            </a:xfrm>
          </p:grpSpPr>
          <p:sp>
            <p:nvSpPr>
              <p:cNvPr id="55" name="Oval 8"/>
              <p:cNvSpPr>
                <a:spLocks noChangeArrowheads="1"/>
              </p:cNvSpPr>
              <p:nvPr/>
            </p:nvSpPr>
            <p:spPr bwMode="auto">
              <a:xfrm>
                <a:off x="2976" y="961"/>
                <a:ext cx="286" cy="184"/>
              </a:xfrm>
              <a:prstGeom prst="ellipse">
                <a:avLst/>
              </a:prstGeom>
              <a:solidFill>
                <a:schemeClr val="accent1"/>
              </a:solidFill>
              <a:ln w="12700">
                <a:solidFill>
                  <a:srgbClr val="000000"/>
                </a:solidFill>
                <a:round/>
                <a:headEnd/>
                <a:tailEnd/>
              </a:ln>
              <a:effectLst/>
            </p:spPr>
            <p:txBody>
              <a:bodyPr wrap="none" anchor="ctr"/>
              <a:lstStyle/>
              <a:p>
                <a:pPr>
                  <a:defRPr/>
                </a:pPr>
                <a:endParaRPr lang="en-IN"/>
              </a:p>
            </p:txBody>
          </p:sp>
          <p:sp>
            <p:nvSpPr>
              <p:cNvPr id="56" name="Oval 9"/>
              <p:cNvSpPr>
                <a:spLocks noChangeArrowheads="1"/>
              </p:cNvSpPr>
              <p:nvPr/>
            </p:nvSpPr>
            <p:spPr bwMode="auto">
              <a:xfrm>
                <a:off x="3058" y="1120"/>
                <a:ext cx="232" cy="149"/>
              </a:xfrm>
              <a:prstGeom prst="ellipse">
                <a:avLst/>
              </a:prstGeom>
              <a:solidFill>
                <a:schemeClr val="accent1"/>
              </a:solidFill>
              <a:ln w="12700">
                <a:solidFill>
                  <a:srgbClr val="000000"/>
                </a:solidFill>
                <a:round/>
                <a:headEnd/>
                <a:tailEnd/>
              </a:ln>
              <a:effectLst/>
            </p:spPr>
            <p:txBody>
              <a:bodyPr wrap="none" anchor="ctr"/>
              <a:lstStyle/>
              <a:p>
                <a:pPr>
                  <a:defRPr/>
                </a:pPr>
                <a:endParaRPr lang="en-IN"/>
              </a:p>
            </p:txBody>
          </p:sp>
          <p:sp>
            <p:nvSpPr>
              <p:cNvPr id="57" name="Oval 10"/>
              <p:cNvSpPr>
                <a:spLocks noChangeArrowheads="1"/>
              </p:cNvSpPr>
              <p:nvPr/>
            </p:nvSpPr>
            <p:spPr bwMode="auto">
              <a:xfrm>
                <a:off x="2680" y="1261"/>
                <a:ext cx="368" cy="238"/>
              </a:xfrm>
              <a:prstGeom prst="ellipse">
                <a:avLst/>
              </a:prstGeom>
              <a:solidFill>
                <a:schemeClr val="accent1"/>
              </a:solidFill>
              <a:ln w="12700">
                <a:solidFill>
                  <a:srgbClr val="000000"/>
                </a:solidFill>
                <a:round/>
                <a:headEnd/>
                <a:tailEnd/>
              </a:ln>
              <a:effectLst/>
            </p:spPr>
            <p:txBody>
              <a:bodyPr wrap="none" anchor="ctr"/>
              <a:lstStyle/>
              <a:p>
                <a:pPr>
                  <a:defRPr/>
                </a:pPr>
                <a:endParaRPr lang="en-IN"/>
              </a:p>
            </p:txBody>
          </p:sp>
          <p:sp>
            <p:nvSpPr>
              <p:cNvPr id="58" name="Oval 11"/>
              <p:cNvSpPr>
                <a:spLocks noChangeArrowheads="1"/>
              </p:cNvSpPr>
              <p:nvPr/>
            </p:nvSpPr>
            <p:spPr bwMode="auto">
              <a:xfrm>
                <a:off x="2464" y="802"/>
                <a:ext cx="422" cy="272"/>
              </a:xfrm>
              <a:prstGeom prst="ellipse">
                <a:avLst/>
              </a:prstGeom>
              <a:solidFill>
                <a:schemeClr val="accent1"/>
              </a:solidFill>
              <a:ln w="12700">
                <a:solidFill>
                  <a:srgbClr val="000000"/>
                </a:solidFill>
                <a:round/>
                <a:headEnd/>
                <a:tailEnd/>
              </a:ln>
              <a:effectLst/>
            </p:spPr>
            <p:txBody>
              <a:bodyPr wrap="none" anchor="ctr"/>
              <a:lstStyle/>
              <a:p>
                <a:pPr>
                  <a:defRPr/>
                </a:pPr>
                <a:endParaRPr lang="en-IN"/>
              </a:p>
            </p:txBody>
          </p:sp>
          <p:sp>
            <p:nvSpPr>
              <p:cNvPr id="59" name="Oval 12"/>
              <p:cNvSpPr>
                <a:spLocks noChangeArrowheads="1"/>
              </p:cNvSpPr>
              <p:nvPr/>
            </p:nvSpPr>
            <p:spPr bwMode="auto">
              <a:xfrm>
                <a:off x="2518" y="1190"/>
                <a:ext cx="315" cy="201"/>
              </a:xfrm>
              <a:prstGeom prst="ellipse">
                <a:avLst/>
              </a:prstGeom>
              <a:solidFill>
                <a:schemeClr val="accent1"/>
              </a:solidFill>
              <a:ln w="12700">
                <a:solidFill>
                  <a:srgbClr val="000000"/>
                </a:solidFill>
                <a:round/>
                <a:headEnd/>
                <a:tailEnd/>
              </a:ln>
              <a:effectLst/>
            </p:spPr>
            <p:txBody>
              <a:bodyPr wrap="none" anchor="ctr"/>
              <a:lstStyle/>
              <a:p>
                <a:pPr>
                  <a:defRPr/>
                </a:pPr>
                <a:endParaRPr lang="en-IN"/>
              </a:p>
            </p:txBody>
          </p:sp>
          <p:sp>
            <p:nvSpPr>
              <p:cNvPr id="60" name="Oval 13"/>
              <p:cNvSpPr>
                <a:spLocks noChangeArrowheads="1"/>
              </p:cNvSpPr>
              <p:nvPr/>
            </p:nvSpPr>
            <p:spPr bwMode="auto">
              <a:xfrm>
                <a:off x="2572" y="730"/>
                <a:ext cx="233" cy="149"/>
              </a:xfrm>
              <a:prstGeom prst="ellipse">
                <a:avLst/>
              </a:prstGeom>
              <a:solidFill>
                <a:schemeClr val="accent1"/>
              </a:solidFill>
              <a:ln w="12700">
                <a:solidFill>
                  <a:srgbClr val="000000"/>
                </a:solidFill>
                <a:round/>
                <a:headEnd/>
                <a:tailEnd/>
              </a:ln>
              <a:effectLst/>
            </p:spPr>
            <p:txBody>
              <a:bodyPr wrap="none" anchor="ctr"/>
              <a:lstStyle/>
              <a:p>
                <a:pPr>
                  <a:defRPr/>
                </a:pPr>
                <a:endParaRPr lang="en-IN"/>
              </a:p>
            </p:txBody>
          </p:sp>
          <p:sp>
            <p:nvSpPr>
              <p:cNvPr id="61" name="Oval 14"/>
              <p:cNvSpPr>
                <a:spLocks noChangeArrowheads="1"/>
              </p:cNvSpPr>
              <p:nvPr/>
            </p:nvSpPr>
            <p:spPr bwMode="auto">
              <a:xfrm>
                <a:off x="2770" y="748"/>
                <a:ext cx="234" cy="149"/>
              </a:xfrm>
              <a:prstGeom prst="ellipse">
                <a:avLst/>
              </a:prstGeom>
              <a:solidFill>
                <a:schemeClr val="accent1"/>
              </a:solidFill>
              <a:ln w="12700">
                <a:solidFill>
                  <a:srgbClr val="000000"/>
                </a:solidFill>
                <a:round/>
                <a:headEnd/>
                <a:tailEnd/>
              </a:ln>
              <a:effectLst/>
            </p:spPr>
            <p:txBody>
              <a:bodyPr wrap="none" anchor="ctr"/>
              <a:lstStyle/>
              <a:p>
                <a:pPr>
                  <a:defRPr/>
                </a:pPr>
                <a:endParaRPr lang="en-IN"/>
              </a:p>
            </p:txBody>
          </p:sp>
          <p:sp>
            <p:nvSpPr>
              <p:cNvPr id="62" name="Oval 15"/>
              <p:cNvSpPr>
                <a:spLocks noChangeArrowheads="1"/>
              </p:cNvSpPr>
              <p:nvPr/>
            </p:nvSpPr>
            <p:spPr bwMode="auto">
              <a:xfrm>
                <a:off x="2842" y="784"/>
                <a:ext cx="366" cy="239"/>
              </a:xfrm>
              <a:prstGeom prst="ellipse">
                <a:avLst/>
              </a:prstGeom>
              <a:solidFill>
                <a:schemeClr val="accent1"/>
              </a:solidFill>
              <a:ln w="12700">
                <a:solidFill>
                  <a:srgbClr val="000000"/>
                </a:solidFill>
                <a:round/>
                <a:headEnd/>
                <a:tailEnd/>
              </a:ln>
              <a:effectLst/>
            </p:spPr>
            <p:txBody>
              <a:bodyPr wrap="none" anchor="ctr"/>
              <a:lstStyle/>
              <a:p>
                <a:pPr>
                  <a:defRPr/>
                </a:pPr>
                <a:endParaRPr lang="en-IN"/>
              </a:p>
            </p:txBody>
          </p:sp>
          <p:sp>
            <p:nvSpPr>
              <p:cNvPr id="63" name="Oval 16"/>
              <p:cNvSpPr>
                <a:spLocks noChangeArrowheads="1"/>
              </p:cNvSpPr>
              <p:nvPr/>
            </p:nvSpPr>
            <p:spPr bwMode="auto">
              <a:xfrm>
                <a:off x="2410" y="996"/>
                <a:ext cx="368" cy="239"/>
              </a:xfrm>
              <a:prstGeom prst="ellipse">
                <a:avLst/>
              </a:prstGeom>
              <a:solidFill>
                <a:schemeClr val="accent1"/>
              </a:solidFill>
              <a:ln w="12700">
                <a:solidFill>
                  <a:srgbClr val="000000"/>
                </a:solidFill>
                <a:round/>
                <a:headEnd/>
                <a:tailEnd/>
              </a:ln>
              <a:effectLst/>
            </p:spPr>
            <p:txBody>
              <a:bodyPr wrap="none" anchor="ctr"/>
              <a:lstStyle/>
              <a:p>
                <a:pPr>
                  <a:defRPr/>
                </a:pPr>
                <a:endParaRPr lang="en-IN"/>
              </a:p>
            </p:txBody>
          </p:sp>
          <p:sp>
            <p:nvSpPr>
              <p:cNvPr id="64" name="Oval 17"/>
              <p:cNvSpPr>
                <a:spLocks noChangeArrowheads="1"/>
              </p:cNvSpPr>
              <p:nvPr/>
            </p:nvSpPr>
            <p:spPr bwMode="auto">
              <a:xfrm>
                <a:off x="2897" y="1297"/>
                <a:ext cx="284" cy="184"/>
              </a:xfrm>
              <a:prstGeom prst="ellipse">
                <a:avLst/>
              </a:prstGeom>
              <a:solidFill>
                <a:schemeClr val="accent1"/>
              </a:solidFill>
              <a:ln w="12700">
                <a:solidFill>
                  <a:srgbClr val="000000"/>
                </a:solidFill>
                <a:round/>
                <a:headEnd/>
                <a:tailEnd/>
              </a:ln>
              <a:effectLst/>
            </p:spPr>
            <p:txBody>
              <a:bodyPr wrap="none" anchor="ctr"/>
              <a:lstStyle/>
              <a:p>
                <a:pPr>
                  <a:defRPr/>
                </a:pPr>
                <a:endParaRPr lang="en-IN"/>
              </a:p>
            </p:txBody>
          </p:sp>
          <p:sp>
            <p:nvSpPr>
              <p:cNvPr id="65" name="Oval 18"/>
              <p:cNvSpPr>
                <a:spLocks noChangeArrowheads="1"/>
              </p:cNvSpPr>
              <p:nvPr/>
            </p:nvSpPr>
            <p:spPr bwMode="auto">
              <a:xfrm>
                <a:off x="3032" y="1242"/>
                <a:ext cx="258" cy="167"/>
              </a:xfrm>
              <a:prstGeom prst="ellipse">
                <a:avLst/>
              </a:prstGeom>
              <a:solidFill>
                <a:schemeClr val="accent1"/>
              </a:solidFill>
              <a:ln w="12700">
                <a:solidFill>
                  <a:srgbClr val="000000"/>
                </a:solidFill>
                <a:round/>
                <a:headEnd/>
                <a:tailEnd/>
              </a:ln>
              <a:effectLst/>
            </p:spPr>
            <p:txBody>
              <a:bodyPr wrap="none" anchor="ctr"/>
              <a:lstStyle/>
              <a:p>
                <a:pPr>
                  <a:defRPr/>
                </a:pPr>
                <a:endParaRPr lang="en-IN"/>
              </a:p>
            </p:txBody>
          </p:sp>
          <p:sp>
            <p:nvSpPr>
              <p:cNvPr id="66" name="Freeform 19"/>
              <p:cNvSpPr>
                <a:spLocks/>
              </p:cNvSpPr>
              <p:nvPr/>
            </p:nvSpPr>
            <p:spPr bwMode="auto">
              <a:xfrm>
                <a:off x="2521" y="775"/>
                <a:ext cx="700" cy="682"/>
              </a:xfrm>
              <a:custGeom>
                <a:avLst/>
                <a:gdLst/>
                <a:ahLst/>
                <a:cxnLst>
                  <a:cxn ang="0">
                    <a:pos x="629" y="210"/>
                  </a:cxn>
                  <a:cxn ang="0">
                    <a:pos x="679" y="239"/>
                  </a:cxn>
                  <a:cxn ang="0">
                    <a:pos x="676" y="366"/>
                  </a:cxn>
                  <a:cxn ang="0">
                    <a:pos x="699" y="456"/>
                  </a:cxn>
                  <a:cxn ang="0">
                    <a:pos x="615" y="570"/>
                  </a:cxn>
                  <a:cxn ang="0">
                    <a:pos x="640" y="627"/>
                  </a:cxn>
                  <a:cxn ang="0">
                    <a:pos x="629" y="657"/>
                  </a:cxn>
                  <a:cxn ang="0">
                    <a:pos x="422" y="664"/>
                  </a:cxn>
                  <a:cxn ang="0">
                    <a:pos x="388" y="682"/>
                  </a:cxn>
                  <a:cxn ang="0">
                    <a:pos x="228" y="629"/>
                  </a:cxn>
                  <a:cxn ang="0">
                    <a:pos x="339" y="572"/>
                  </a:cxn>
                  <a:cxn ang="0">
                    <a:pos x="281" y="556"/>
                  </a:cxn>
                  <a:cxn ang="0">
                    <a:pos x="61" y="476"/>
                  </a:cxn>
                  <a:cxn ang="0">
                    <a:pos x="0" y="206"/>
                  </a:cxn>
                  <a:cxn ang="0">
                    <a:pos x="44" y="66"/>
                  </a:cxn>
                  <a:cxn ang="0">
                    <a:pos x="181" y="22"/>
                  </a:cxn>
                  <a:cxn ang="0">
                    <a:pos x="322" y="22"/>
                  </a:cxn>
                  <a:cxn ang="0">
                    <a:pos x="439" y="0"/>
                  </a:cxn>
                  <a:cxn ang="0">
                    <a:pos x="629" y="210"/>
                  </a:cxn>
                </a:cxnLst>
                <a:rect l="0" t="0" r="r" b="b"/>
                <a:pathLst>
                  <a:path w="700" h="683">
                    <a:moveTo>
                      <a:pt x="629" y="210"/>
                    </a:moveTo>
                    <a:lnTo>
                      <a:pt x="679" y="239"/>
                    </a:lnTo>
                    <a:lnTo>
                      <a:pt x="676" y="366"/>
                    </a:lnTo>
                    <a:lnTo>
                      <a:pt x="699" y="456"/>
                    </a:lnTo>
                    <a:lnTo>
                      <a:pt x="615" y="570"/>
                    </a:lnTo>
                    <a:lnTo>
                      <a:pt x="640" y="627"/>
                    </a:lnTo>
                    <a:lnTo>
                      <a:pt x="629" y="657"/>
                    </a:lnTo>
                    <a:lnTo>
                      <a:pt x="422" y="664"/>
                    </a:lnTo>
                    <a:lnTo>
                      <a:pt x="388" y="682"/>
                    </a:lnTo>
                    <a:lnTo>
                      <a:pt x="228" y="629"/>
                    </a:lnTo>
                    <a:lnTo>
                      <a:pt x="339" y="572"/>
                    </a:lnTo>
                    <a:lnTo>
                      <a:pt x="281" y="556"/>
                    </a:lnTo>
                    <a:lnTo>
                      <a:pt x="61" y="476"/>
                    </a:lnTo>
                    <a:lnTo>
                      <a:pt x="0" y="206"/>
                    </a:lnTo>
                    <a:lnTo>
                      <a:pt x="44" y="66"/>
                    </a:lnTo>
                    <a:lnTo>
                      <a:pt x="181" y="22"/>
                    </a:lnTo>
                    <a:lnTo>
                      <a:pt x="322" y="22"/>
                    </a:lnTo>
                    <a:lnTo>
                      <a:pt x="439" y="0"/>
                    </a:lnTo>
                    <a:lnTo>
                      <a:pt x="629" y="210"/>
                    </a:lnTo>
                  </a:path>
                </a:pathLst>
              </a:custGeom>
              <a:solidFill>
                <a:schemeClr val="accent1"/>
              </a:solidFill>
              <a:ln w="12700" cap="rnd" cmpd="sng">
                <a:noFill/>
                <a:prstDash val="solid"/>
                <a:round/>
                <a:headEnd type="none" w="med" len="med"/>
                <a:tailEnd type="none" w="med" len="med"/>
              </a:ln>
              <a:effectLst/>
            </p:spPr>
            <p:txBody>
              <a:bodyPr/>
              <a:lstStyle/>
              <a:p>
                <a:pPr>
                  <a:defRPr/>
                </a:pPr>
                <a:endParaRPr lang="en-IN"/>
              </a:p>
            </p:txBody>
          </p:sp>
        </p:grpSp>
        <p:sp>
          <p:nvSpPr>
            <p:cNvPr id="54" name="Text Box 20"/>
            <p:cNvSpPr txBox="1">
              <a:spLocks noChangeArrowheads="1"/>
            </p:cNvSpPr>
            <p:nvPr/>
          </p:nvSpPr>
          <p:spPr bwMode="auto">
            <a:xfrm>
              <a:off x="1782" y="1920"/>
              <a:ext cx="872" cy="407"/>
            </a:xfrm>
            <a:prstGeom prst="rect">
              <a:avLst/>
            </a:prstGeom>
            <a:noFill/>
            <a:ln w="9525">
              <a:noFill/>
              <a:miter lim="800000"/>
              <a:headEnd/>
              <a:tailEnd/>
            </a:ln>
          </p:spPr>
          <p:txBody>
            <a:bodyPr wrap="none">
              <a:spAutoFit/>
            </a:bodyPr>
            <a:lstStyle/>
            <a:p>
              <a:pPr algn="ctr" defTabSz="762000" eaLnBrk="1" hangingPunct="1"/>
              <a:r>
                <a:rPr lang="en-US" dirty="0">
                  <a:effectLst/>
                  <a:latin typeface="Times New Roman" pitchFamily="18" charset="0"/>
                </a:rPr>
                <a:t>GSM/GPRS </a:t>
              </a:r>
            </a:p>
            <a:p>
              <a:pPr algn="ctr" defTabSz="762000" eaLnBrk="1" hangingPunct="1"/>
              <a:r>
                <a:rPr lang="en-US" dirty="0">
                  <a:effectLst/>
                  <a:latin typeface="Times New Roman" pitchFamily="18" charset="0"/>
                </a:rPr>
                <a:t>Network</a:t>
              </a:r>
            </a:p>
          </p:txBody>
        </p:sp>
      </p:grpSp>
      <p:pic>
        <p:nvPicPr>
          <p:cNvPr id="67" name="Picture 66" descr="tmas.jpg"/>
          <p:cNvPicPr>
            <a:picLocks noChangeAspect="1"/>
          </p:cNvPicPr>
          <p:nvPr/>
        </p:nvPicPr>
        <p:blipFill>
          <a:blip r:embed="rId5" cstate="email"/>
          <a:stretch>
            <a:fillRect/>
          </a:stretch>
        </p:blipFill>
        <p:spPr>
          <a:xfrm>
            <a:off x="7119158" y="2466078"/>
            <a:ext cx="1288226" cy="857256"/>
          </a:xfrm>
          <a:prstGeom prst="rect">
            <a:avLst/>
          </a:prstGeom>
          <a:ln>
            <a:solidFill>
              <a:schemeClr val="tx1"/>
            </a:solidFill>
          </a:ln>
        </p:spPr>
      </p:pic>
      <p:sp>
        <p:nvSpPr>
          <p:cNvPr id="68" name="TextBox 67"/>
          <p:cNvSpPr txBox="1"/>
          <p:nvPr/>
        </p:nvSpPr>
        <p:spPr>
          <a:xfrm>
            <a:off x="6039038" y="2682102"/>
            <a:ext cx="1000132" cy="461665"/>
          </a:xfrm>
          <a:prstGeom prst="rect">
            <a:avLst/>
          </a:prstGeom>
          <a:noFill/>
        </p:spPr>
        <p:txBody>
          <a:bodyPr vert="horz" wrap="square">
            <a:spAutoFit/>
          </a:bodyPr>
          <a:lstStyle/>
          <a:p>
            <a:pPr algn="ctr">
              <a:defRPr/>
            </a:pPr>
            <a:r>
              <a:rPr lang="en-US" sz="1200" b="1" dirty="0">
                <a:latin typeface="Times New Roman" pitchFamily="18" charset="0"/>
                <a:cs typeface="Times New Roman" pitchFamily="18" charset="0"/>
              </a:rPr>
              <a:t>GSM/GPRS Modem</a:t>
            </a:r>
          </a:p>
        </p:txBody>
      </p:sp>
      <p:pic>
        <p:nvPicPr>
          <p:cNvPr id="69" name="Picture 68"/>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1229312" y="2063089"/>
            <a:ext cx="921294" cy="1574862"/>
          </a:xfrm>
          <a:prstGeom prst="rect">
            <a:avLst/>
          </a:prstGeom>
          <a:ln>
            <a:solidFill>
              <a:schemeClr val="tx1"/>
            </a:solidFill>
          </a:ln>
        </p:spPr>
      </p:pic>
      <p:pic>
        <p:nvPicPr>
          <p:cNvPr id="70" name="Picture 69"/>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881252" y="4270591"/>
            <a:ext cx="2085633" cy="1564224"/>
          </a:xfrm>
          <a:prstGeom prst="rect">
            <a:avLst/>
          </a:prstGeom>
          <a:ln>
            <a:solidFill>
              <a:schemeClr val="tx1"/>
            </a:solidFill>
          </a:ln>
        </p:spPr>
      </p:pic>
      <p:pic>
        <p:nvPicPr>
          <p:cNvPr id="71" name="Picture 70"/>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2966885" y="2087899"/>
            <a:ext cx="1141624" cy="1522165"/>
          </a:xfrm>
          <a:prstGeom prst="rect">
            <a:avLst/>
          </a:prstGeom>
          <a:ln>
            <a:solidFill>
              <a:schemeClr val="tx1"/>
            </a:solidFill>
          </a:ln>
        </p:spPr>
      </p:pic>
      <p:sp>
        <p:nvSpPr>
          <p:cNvPr id="9" name="Rectangle 8"/>
          <p:cNvSpPr/>
          <p:nvPr/>
        </p:nvSpPr>
        <p:spPr>
          <a:xfrm>
            <a:off x="152400" y="685382"/>
            <a:ext cx="8534400" cy="55649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196035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62600"/>
          </a:xfrm>
          <a:solidFill>
            <a:schemeClr val="tx2">
              <a:lumMod val="20000"/>
              <a:lumOff val="80000"/>
            </a:schemeClr>
          </a:solidFill>
        </p:spPr>
        <p:txBody>
          <a:bodyPr>
            <a:normAutofit/>
          </a:bodyPr>
          <a:lstStyle/>
          <a:p>
            <a:pPr marL="177800" indent="-177800" algn="just">
              <a:lnSpc>
                <a:spcPct val="80000"/>
              </a:lnSpc>
              <a:defRPr/>
            </a:pPr>
            <a:endParaRPr lang="en-US" sz="1800" dirty="0"/>
          </a:p>
          <a:p>
            <a:pPr marL="177800" indent="-177800" algn="just">
              <a:lnSpc>
                <a:spcPct val="80000"/>
              </a:lnSpc>
              <a:defRPr/>
            </a:pPr>
            <a:endParaRPr lang="en-US" sz="1800" dirty="0"/>
          </a:p>
          <a:p>
            <a:pPr marL="177800" indent="-177800" algn="just">
              <a:lnSpc>
                <a:spcPct val="80000"/>
              </a:lnSpc>
              <a:defRPr/>
            </a:pPr>
            <a:endParaRPr lang="en-US" sz="1800" dirty="0"/>
          </a:p>
          <a:p>
            <a:pPr marL="177800" indent="-177800" algn="just">
              <a:lnSpc>
                <a:spcPct val="80000"/>
              </a:lnSpc>
              <a:defRPr/>
            </a:pPr>
            <a:endParaRPr lang="en-US" sz="1800" dirty="0"/>
          </a:p>
        </p:txBody>
      </p:sp>
      <p:grpSp>
        <p:nvGrpSpPr>
          <p:cNvPr id="8"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a:solidFill>
                    <a:srgbClr val="0070C0"/>
                  </a:solidFill>
                  <a:latin typeface="Impact" pitchFamily="34" charset="0"/>
                </a:rPr>
                <a:t>Mechatronics Systems Pvt. Ltd.</a:t>
              </a:r>
            </a:p>
          </p:txBody>
        </p:sp>
      </p:grpSp>
      <p:pic>
        <p:nvPicPr>
          <p:cNvPr id="2" name="Picture 1"/>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1981200" y="1179158"/>
            <a:ext cx="4724400" cy="4822825"/>
          </a:xfrm>
          <a:prstGeom prst="rect">
            <a:avLst/>
          </a:prstGeom>
        </p:spPr>
      </p:pic>
      <p:sp>
        <p:nvSpPr>
          <p:cNvPr id="4" name="TextBox 3"/>
          <p:cNvSpPr txBox="1"/>
          <p:nvPr/>
        </p:nvSpPr>
        <p:spPr>
          <a:xfrm>
            <a:off x="2117434" y="729734"/>
            <a:ext cx="3963649" cy="369332"/>
          </a:xfrm>
          <a:prstGeom prst="rect">
            <a:avLst/>
          </a:prstGeom>
          <a:noFill/>
        </p:spPr>
        <p:txBody>
          <a:bodyPr wrap="none" rtlCol="0">
            <a:spAutoFit/>
          </a:bodyPr>
          <a:lstStyle/>
          <a:p>
            <a:r>
              <a:rPr lang="en-US" b="1" dirty="0"/>
              <a:t>Mechatronics Presence in all over India</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sp>
        <p:nvSpPr>
          <p:cNvPr id="8" name="Rectangle 7"/>
          <p:cNvSpPr/>
          <p:nvPr/>
        </p:nvSpPr>
        <p:spPr>
          <a:xfrm>
            <a:off x="403860" y="199513"/>
            <a:ext cx="7368540" cy="338554"/>
          </a:xfrm>
          <a:prstGeom prst="rect">
            <a:avLst/>
          </a:prstGeom>
        </p:spPr>
        <p:txBody>
          <a:bodyPr wrap="square">
            <a:spAutoFit/>
          </a:bodyPr>
          <a:lstStyle/>
          <a:p>
            <a:pPr algn="just">
              <a:lnSpc>
                <a:spcPct val="80000"/>
              </a:lnSpc>
              <a:buNone/>
              <a:defRPr/>
            </a:pPr>
            <a:r>
              <a:rPr lang="en-US" sz="2000" b="1" dirty="0"/>
              <a:t>Case Study of RTDAS Krishna &amp; </a:t>
            </a:r>
            <a:r>
              <a:rPr lang="en-US" sz="2000" b="1" dirty="0" err="1"/>
              <a:t>Bhima</a:t>
            </a:r>
            <a:r>
              <a:rPr lang="en-US" sz="2000" b="1" dirty="0"/>
              <a:t> Basin – Data Centre</a:t>
            </a:r>
          </a:p>
        </p:txBody>
      </p:sp>
      <p:grpSp>
        <p:nvGrpSpPr>
          <p:cNvPr id="9" name="Group 8"/>
          <p:cNvGrpSpPr/>
          <p:nvPr/>
        </p:nvGrpSpPr>
        <p:grpSpPr>
          <a:xfrm>
            <a:off x="775578" y="927057"/>
            <a:ext cx="7416824" cy="5170512"/>
            <a:chOff x="152400" y="1066800"/>
            <a:chExt cx="8915400" cy="5638800"/>
          </a:xfrm>
        </p:grpSpPr>
        <p:sp>
          <p:nvSpPr>
            <p:cNvPr id="10" name="Rounded Rectangle 9"/>
            <p:cNvSpPr/>
            <p:nvPr/>
          </p:nvSpPr>
          <p:spPr>
            <a:xfrm>
              <a:off x="533400" y="1066800"/>
              <a:ext cx="2590800" cy="2743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ounded Rectangle 10"/>
            <p:cNvSpPr/>
            <p:nvPr/>
          </p:nvSpPr>
          <p:spPr>
            <a:xfrm>
              <a:off x="3810000" y="1066800"/>
              <a:ext cx="2514600" cy="2743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ounded Rectangle 11"/>
            <p:cNvSpPr/>
            <p:nvPr/>
          </p:nvSpPr>
          <p:spPr>
            <a:xfrm>
              <a:off x="6781800" y="1066800"/>
              <a:ext cx="1828800" cy="2743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3" name="Group 64"/>
            <p:cNvGrpSpPr/>
            <p:nvPr/>
          </p:nvGrpSpPr>
          <p:grpSpPr>
            <a:xfrm>
              <a:off x="152400" y="1143000"/>
              <a:ext cx="8915400" cy="5562600"/>
              <a:chOff x="152400" y="1143000"/>
              <a:chExt cx="8915400" cy="5562600"/>
            </a:xfrm>
          </p:grpSpPr>
          <p:pic>
            <p:nvPicPr>
              <p:cNvPr id="14" name="Picture 6" descr="dataServer2"/>
              <p:cNvPicPr>
                <a:picLocks noChangeAspect="1" noChangeArrowheads="1"/>
              </p:cNvPicPr>
              <p:nvPr/>
            </p:nvPicPr>
            <p:blipFill>
              <a:blip r:embed="rId3" cstate="email"/>
              <a:srcRect/>
              <a:stretch>
                <a:fillRect/>
              </a:stretch>
            </p:blipFill>
            <p:spPr bwMode="auto">
              <a:xfrm>
                <a:off x="838200" y="1600200"/>
                <a:ext cx="1466850" cy="1828800"/>
              </a:xfrm>
              <a:prstGeom prst="rect">
                <a:avLst/>
              </a:prstGeom>
              <a:noFill/>
              <a:ln w="9525">
                <a:noFill/>
                <a:miter lim="800000"/>
                <a:headEnd/>
                <a:tailEnd/>
              </a:ln>
            </p:spPr>
          </p:pic>
          <p:pic>
            <p:nvPicPr>
              <p:cNvPr id="15" name="Picture 8" descr="workstation-Vista_256"/>
              <p:cNvPicPr>
                <a:picLocks noChangeAspect="1" noChangeArrowheads="1"/>
              </p:cNvPicPr>
              <p:nvPr/>
            </p:nvPicPr>
            <p:blipFill>
              <a:blip r:embed="rId4" cstate="email"/>
              <a:srcRect/>
              <a:stretch>
                <a:fillRect/>
              </a:stretch>
            </p:blipFill>
            <p:spPr bwMode="auto">
              <a:xfrm>
                <a:off x="304800" y="4572000"/>
                <a:ext cx="1828800" cy="1828800"/>
              </a:xfrm>
              <a:prstGeom prst="rect">
                <a:avLst/>
              </a:prstGeom>
              <a:noFill/>
              <a:ln w="9525">
                <a:noFill/>
                <a:miter lim="800000"/>
                <a:headEnd/>
                <a:tailEnd/>
              </a:ln>
            </p:spPr>
          </p:pic>
          <p:cxnSp>
            <p:nvCxnSpPr>
              <p:cNvPr id="16" name="Straight Connector 15"/>
              <p:cNvCxnSpPr/>
              <p:nvPr/>
            </p:nvCxnSpPr>
            <p:spPr>
              <a:xfrm>
                <a:off x="152400" y="4113212"/>
                <a:ext cx="8610600" cy="1588"/>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220788" y="4114800"/>
                <a:ext cx="0" cy="53340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055814" y="3810002"/>
                <a:ext cx="0" cy="304798"/>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19" name="Picture 13" descr="satellite-Vista_256"/>
              <p:cNvPicPr>
                <a:picLocks noChangeAspect="1" noChangeArrowheads="1"/>
              </p:cNvPicPr>
              <p:nvPr/>
            </p:nvPicPr>
            <p:blipFill>
              <a:blip r:embed="rId5" cstate="email"/>
              <a:srcRect/>
              <a:stretch>
                <a:fillRect/>
              </a:stretch>
            </p:blipFill>
            <p:spPr bwMode="auto">
              <a:xfrm>
                <a:off x="5486400" y="1752600"/>
                <a:ext cx="592138" cy="728663"/>
              </a:xfrm>
              <a:prstGeom prst="rect">
                <a:avLst/>
              </a:prstGeom>
              <a:noFill/>
              <a:ln w="9525">
                <a:noFill/>
                <a:miter lim="800000"/>
                <a:headEnd/>
                <a:tailEnd/>
              </a:ln>
            </p:spPr>
          </p:pic>
          <p:pic>
            <p:nvPicPr>
              <p:cNvPr id="20" name="Picture 6" descr="dataServer2"/>
              <p:cNvPicPr>
                <a:picLocks noChangeAspect="1" noChangeArrowheads="1"/>
              </p:cNvPicPr>
              <p:nvPr/>
            </p:nvPicPr>
            <p:blipFill>
              <a:blip r:embed="rId3" cstate="email"/>
              <a:srcRect/>
              <a:stretch>
                <a:fillRect/>
              </a:stretch>
            </p:blipFill>
            <p:spPr bwMode="auto">
              <a:xfrm>
                <a:off x="3886200" y="1600200"/>
                <a:ext cx="1466850" cy="1828800"/>
              </a:xfrm>
              <a:prstGeom prst="rect">
                <a:avLst/>
              </a:prstGeom>
              <a:noFill/>
              <a:ln w="9525">
                <a:noFill/>
                <a:miter lim="800000"/>
                <a:headEnd/>
                <a:tailEnd/>
              </a:ln>
            </p:spPr>
          </p:pic>
          <p:pic>
            <p:nvPicPr>
              <p:cNvPr id="21" name="Picture 6" descr="dataServer2"/>
              <p:cNvPicPr>
                <a:picLocks noChangeAspect="1" noChangeArrowheads="1"/>
              </p:cNvPicPr>
              <p:nvPr/>
            </p:nvPicPr>
            <p:blipFill>
              <a:blip r:embed="rId3" cstate="email"/>
              <a:srcRect/>
              <a:stretch>
                <a:fillRect/>
              </a:stretch>
            </p:blipFill>
            <p:spPr bwMode="auto">
              <a:xfrm>
                <a:off x="6858000" y="1752600"/>
                <a:ext cx="1466850" cy="1828800"/>
              </a:xfrm>
              <a:prstGeom prst="rect">
                <a:avLst/>
              </a:prstGeom>
              <a:noFill/>
              <a:ln w="9525">
                <a:noFill/>
                <a:miter lim="800000"/>
                <a:headEnd/>
                <a:tailEnd/>
              </a:ln>
            </p:spPr>
          </p:pic>
          <p:cxnSp>
            <p:nvCxnSpPr>
              <p:cNvPr id="22" name="Straight Connector 21"/>
              <p:cNvCxnSpPr/>
              <p:nvPr/>
            </p:nvCxnSpPr>
            <p:spPr>
              <a:xfrm>
                <a:off x="5105400" y="3810000"/>
                <a:ext cx="0" cy="30480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620000" y="3810000"/>
                <a:ext cx="0" cy="30480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24" name="Picture 6" descr="dataServer2"/>
              <p:cNvPicPr>
                <a:picLocks noChangeAspect="1" noChangeArrowheads="1"/>
              </p:cNvPicPr>
              <p:nvPr/>
            </p:nvPicPr>
            <p:blipFill>
              <a:blip r:embed="rId3" cstate="email"/>
              <a:srcRect/>
              <a:stretch>
                <a:fillRect/>
              </a:stretch>
            </p:blipFill>
            <p:spPr bwMode="auto">
              <a:xfrm>
                <a:off x="5543550" y="4343400"/>
                <a:ext cx="1466850" cy="1828800"/>
              </a:xfrm>
              <a:prstGeom prst="rect">
                <a:avLst/>
              </a:prstGeom>
              <a:noFill/>
              <a:ln w="9525">
                <a:noFill/>
                <a:miter lim="800000"/>
                <a:headEnd/>
                <a:tailEnd/>
              </a:ln>
            </p:spPr>
          </p:pic>
          <p:cxnSp>
            <p:nvCxnSpPr>
              <p:cNvPr id="25" name="Straight Connector 24"/>
              <p:cNvCxnSpPr/>
              <p:nvPr/>
            </p:nvCxnSpPr>
            <p:spPr>
              <a:xfrm>
                <a:off x="6097588" y="4114800"/>
                <a:ext cx="0" cy="15240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26" name="Picture 2" descr="\\Neha\e-book\printer.jpg"/>
              <p:cNvPicPr>
                <a:picLocks noChangeAspect="1" noChangeArrowheads="1"/>
              </p:cNvPicPr>
              <p:nvPr/>
            </p:nvPicPr>
            <p:blipFill>
              <a:blip r:embed="rId6" cstate="email"/>
              <a:srcRect/>
              <a:stretch>
                <a:fillRect/>
              </a:stretch>
            </p:blipFill>
            <p:spPr bwMode="auto">
              <a:xfrm>
                <a:off x="7543800" y="4648200"/>
                <a:ext cx="1247775" cy="1247775"/>
              </a:xfrm>
              <a:prstGeom prst="rect">
                <a:avLst/>
              </a:prstGeom>
              <a:noFill/>
              <a:ln w="9525">
                <a:noFill/>
                <a:miter lim="800000"/>
                <a:headEnd/>
                <a:tailEnd/>
              </a:ln>
            </p:spPr>
          </p:pic>
          <p:cxnSp>
            <p:nvCxnSpPr>
              <p:cNvPr id="27" name="Straight Connector 26"/>
              <p:cNvCxnSpPr/>
              <p:nvPr/>
            </p:nvCxnSpPr>
            <p:spPr>
              <a:xfrm>
                <a:off x="8002588" y="4114800"/>
                <a:ext cx="0" cy="30480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28" name="Picture 3" descr="\\Neha\e-book\images.jpg"/>
              <p:cNvPicPr>
                <a:picLocks noChangeAspect="1" noChangeArrowheads="1"/>
              </p:cNvPicPr>
              <p:nvPr/>
            </p:nvPicPr>
            <p:blipFill>
              <a:blip r:embed="rId7" cstate="email"/>
              <a:srcRect/>
              <a:stretch>
                <a:fillRect/>
              </a:stretch>
            </p:blipFill>
            <p:spPr bwMode="auto">
              <a:xfrm>
                <a:off x="2057400" y="1524000"/>
                <a:ext cx="1028700" cy="1019175"/>
              </a:xfrm>
              <a:prstGeom prst="rect">
                <a:avLst/>
              </a:prstGeom>
              <a:noFill/>
              <a:ln w="9525">
                <a:noFill/>
                <a:miter lim="800000"/>
                <a:headEnd/>
                <a:tailEnd/>
              </a:ln>
            </p:spPr>
          </p:pic>
          <p:cxnSp>
            <p:nvCxnSpPr>
              <p:cNvPr id="29" name="Straight Connector 28"/>
              <p:cNvCxnSpPr/>
              <p:nvPr/>
            </p:nvCxnSpPr>
            <p:spPr>
              <a:xfrm>
                <a:off x="2133600" y="28194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2401094" y="270430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334000" y="27432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5601494" y="262810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46" idx="0"/>
              </p:cNvCxnSpPr>
              <p:nvPr/>
            </p:nvCxnSpPr>
            <p:spPr>
              <a:xfrm flipH="1">
                <a:off x="3733800" y="4114800"/>
                <a:ext cx="1588" cy="38100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Horizontal Scroll 33"/>
              <p:cNvSpPr/>
              <p:nvPr/>
            </p:nvSpPr>
            <p:spPr>
              <a:xfrm>
                <a:off x="5257800" y="1219200"/>
                <a:ext cx="990600" cy="4572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VSAT Modem</a:t>
                </a:r>
              </a:p>
            </p:txBody>
          </p:sp>
          <p:sp>
            <p:nvSpPr>
              <p:cNvPr id="35" name="Horizontal Scroll 34"/>
              <p:cNvSpPr/>
              <p:nvPr/>
            </p:nvSpPr>
            <p:spPr>
              <a:xfrm>
                <a:off x="457200" y="6172200"/>
                <a:ext cx="1447800" cy="4572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Work Station</a:t>
                </a:r>
              </a:p>
            </p:txBody>
          </p:sp>
          <p:sp>
            <p:nvSpPr>
              <p:cNvPr id="36" name="Horizontal Scroll 35"/>
              <p:cNvSpPr/>
              <p:nvPr/>
            </p:nvSpPr>
            <p:spPr>
              <a:xfrm>
                <a:off x="2971800" y="6172200"/>
                <a:ext cx="1447800" cy="4572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Display</a:t>
                </a:r>
              </a:p>
            </p:txBody>
          </p:sp>
          <p:sp>
            <p:nvSpPr>
              <p:cNvPr id="37" name="Horizontal Scroll 36"/>
              <p:cNvSpPr/>
              <p:nvPr/>
            </p:nvSpPr>
            <p:spPr>
              <a:xfrm>
                <a:off x="5562600" y="6096000"/>
                <a:ext cx="1447800" cy="4572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DSS Server</a:t>
                </a:r>
              </a:p>
            </p:txBody>
          </p:sp>
          <p:sp>
            <p:nvSpPr>
              <p:cNvPr id="38" name="Horizontal Scroll 37"/>
              <p:cNvSpPr/>
              <p:nvPr/>
            </p:nvSpPr>
            <p:spPr>
              <a:xfrm>
                <a:off x="7391400" y="5943600"/>
                <a:ext cx="1447800" cy="4572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Printer</a:t>
                </a:r>
              </a:p>
            </p:txBody>
          </p:sp>
          <p:sp>
            <p:nvSpPr>
              <p:cNvPr id="39" name="Horizontal Scroll 38"/>
              <p:cNvSpPr/>
              <p:nvPr/>
            </p:nvSpPr>
            <p:spPr>
              <a:xfrm>
                <a:off x="1623874" y="1143000"/>
                <a:ext cx="1347927" cy="4572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GSM/GPRS Modem</a:t>
                </a:r>
              </a:p>
            </p:txBody>
          </p:sp>
          <p:sp>
            <p:nvSpPr>
              <p:cNvPr id="40" name="Rectangle 39"/>
              <p:cNvSpPr/>
              <p:nvPr/>
            </p:nvSpPr>
            <p:spPr>
              <a:xfrm>
                <a:off x="8382000" y="3886200"/>
                <a:ext cx="685800"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LAN</a:t>
                </a:r>
              </a:p>
            </p:txBody>
          </p:sp>
          <p:pic>
            <p:nvPicPr>
              <p:cNvPr id="41" name="Picture 37" descr="C:\Documents and Settings\sw\Desktop\screen1.JPG"/>
              <p:cNvPicPr>
                <a:picLocks noChangeAspect="1" noChangeArrowheads="1"/>
              </p:cNvPicPr>
              <p:nvPr/>
            </p:nvPicPr>
            <p:blipFill>
              <a:blip r:embed="rId8" cstate="email"/>
              <a:srcRect/>
              <a:stretch>
                <a:fillRect/>
              </a:stretch>
            </p:blipFill>
            <p:spPr bwMode="auto">
              <a:xfrm>
                <a:off x="2590800" y="4724400"/>
                <a:ext cx="2228850" cy="1400175"/>
              </a:xfrm>
              <a:prstGeom prst="rect">
                <a:avLst/>
              </a:prstGeom>
              <a:noFill/>
              <a:ln w="9525">
                <a:noFill/>
                <a:miter lim="800000"/>
                <a:headEnd/>
                <a:tailEnd/>
              </a:ln>
            </p:spPr>
          </p:pic>
          <p:sp>
            <p:nvSpPr>
              <p:cNvPr id="42" name="Horizontal Scroll 41"/>
              <p:cNvSpPr/>
              <p:nvPr/>
            </p:nvSpPr>
            <p:spPr>
              <a:xfrm>
                <a:off x="685800" y="3276600"/>
                <a:ext cx="1976761" cy="4572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GSM/GPRS Data Server</a:t>
                </a:r>
              </a:p>
            </p:txBody>
          </p:sp>
          <p:sp>
            <p:nvSpPr>
              <p:cNvPr id="43" name="Horizontal Scroll 42"/>
              <p:cNvSpPr/>
              <p:nvPr/>
            </p:nvSpPr>
            <p:spPr>
              <a:xfrm>
                <a:off x="4114800" y="3276600"/>
                <a:ext cx="1490709" cy="4572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VSAT Data Server</a:t>
                </a:r>
              </a:p>
            </p:txBody>
          </p:sp>
          <p:sp>
            <p:nvSpPr>
              <p:cNvPr id="44" name="Horizontal Scroll 43"/>
              <p:cNvSpPr/>
              <p:nvPr/>
            </p:nvSpPr>
            <p:spPr>
              <a:xfrm>
                <a:off x="6903868" y="1295400"/>
                <a:ext cx="1630532" cy="4572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Quality Control Server</a:t>
                </a:r>
              </a:p>
            </p:txBody>
          </p:sp>
          <p:sp>
            <p:nvSpPr>
              <p:cNvPr id="45" name="Rounded Rectangle 44"/>
              <p:cNvSpPr/>
              <p:nvPr/>
            </p:nvSpPr>
            <p:spPr>
              <a:xfrm>
                <a:off x="228600" y="4648200"/>
                <a:ext cx="1905000" cy="2057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Rounded Rectangle 45"/>
              <p:cNvSpPr/>
              <p:nvPr/>
            </p:nvSpPr>
            <p:spPr>
              <a:xfrm>
                <a:off x="2514600" y="4495800"/>
                <a:ext cx="2438400" cy="2209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7" name="Rounded Rectangle 46"/>
              <p:cNvSpPr/>
              <p:nvPr/>
            </p:nvSpPr>
            <p:spPr>
              <a:xfrm>
                <a:off x="5486400" y="4267200"/>
                <a:ext cx="1600200" cy="2438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Rounded Rectangle 47"/>
              <p:cNvSpPr/>
              <p:nvPr/>
            </p:nvSpPr>
            <p:spPr>
              <a:xfrm>
                <a:off x="7315200" y="4419600"/>
                <a:ext cx="1600200" cy="2209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sp>
        <p:nvSpPr>
          <p:cNvPr id="3" name="Rectangle 2"/>
          <p:cNvSpPr/>
          <p:nvPr/>
        </p:nvSpPr>
        <p:spPr>
          <a:xfrm>
            <a:off x="152400" y="762000"/>
            <a:ext cx="8305800" cy="5486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7688188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sp>
        <p:nvSpPr>
          <p:cNvPr id="8" name="Rectangle 7"/>
          <p:cNvSpPr/>
          <p:nvPr/>
        </p:nvSpPr>
        <p:spPr>
          <a:xfrm>
            <a:off x="403860" y="199513"/>
            <a:ext cx="7368540" cy="338554"/>
          </a:xfrm>
          <a:prstGeom prst="rect">
            <a:avLst/>
          </a:prstGeom>
        </p:spPr>
        <p:txBody>
          <a:bodyPr wrap="square">
            <a:spAutoFit/>
          </a:bodyPr>
          <a:lstStyle/>
          <a:p>
            <a:pPr algn="just">
              <a:lnSpc>
                <a:spcPct val="80000"/>
              </a:lnSpc>
              <a:buNone/>
              <a:defRPr/>
            </a:pPr>
            <a:r>
              <a:rPr lang="en-US" sz="2000" b="1" dirty="0"/>
              <a:t>Case Study of RTDAS Krishna &amp; </a:t>
            </a:r>
            <a:r>
              <a:rPr lang="en-US" sz="2000" b="1" dirty="0" err="1"/>
              <a:t>Bhima</a:t>
            </a:r>
            <a:r>
              <a:rPr lang="en-US" sz="2000" b="1" dirty="0"/>
              <a:t> Basin – Rainfall</a:t>
            </a:r>
          </a:p>
        </p:txBody>
      </p:sp>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xmlns="" val="0"/>
              </a:ext>
            </a:extLst>
          </a:blip>
          <a:srcRect/>
          <a:stretch/>
        </p:blipFill>
        <p:spPr bwMode="auto">
          <a:xfrm>
            <a:off x="1649729" y="685800"/>
            <a:ext cx="4983943" cy="541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935479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sp>
        <p:nvSpPr>
          <p:cNvPr id="8" name="Rectangle 7"/>
          <p:cNvSpPr/>
          <p:nvPr/>
        </p:nvSpPr>
        <p:spPr>
          <a:xfrm>
            <a:off x="403860" y="199513"/>
            <a:ext cx="7368540" cy="338554"/>
          </a:xfrm>
          <a:prstGeom prst="rect">
            <a:avLst/>
          </a:prstGeom>
        </p:spPr>
        <p:txBody>
          <a:bodyPr wrap="square">
            <a:spAutoFit/>
          </a:bodyPr>
          <a:lstStyle/>
          <a:p>
            <a:pPr algn="just">
              <a:lnSpc>
                <a:spcPct val="80000"/>
              </a:lnSpc>
              <a:buNone/>
              <a:defRPr/>
            </a:pPr>
            <a:r>
              <a:rPr lang="en-US" sz="2000" b="1" dirty="0"/>
              <a:t>Case Study of RTDAS Krishna &amp; </a:t>
            </a:r>
            <a:r>
              <a:rPr lang="en-US" sz="2000" b="1" dirty="0" err="1"/>
              <a:t>Bhima</a:t>
            </a:r>
            <a:r>
              <a:rPr lang="en-US" sz="2000" b="1" dirty="0"/>
              <a:t> Basin – Rainfall</a:t>
            </a:r>
          </a:p>
        </p:txBody>
      </p:sp>
      <p:grpSp>
        <p:nvGrpSpPr>
          <p:cNvPr id="9" name="Group 8"/>
          <p:cNvGrpSpPr/>
          <p:nvPr/>
        </p:nvGrpSpPr>
        <p:grpSpPr>
          <a:xfrm>
            <a:off x="1002030" y="875795"/>
            <a:ext cx="6172200" cy="4778633"/>
            <a:chOff x="1447800" y="1088766"/>
            <a:chExt cx="6172200" cy="4778633"/>
          </a:xfrm>
        </p:grpSpPr>
        <p:pic>
          <p:nvPicPr>
            <p:cNvPr id="10" name="Picture 9"/>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1447800" y="1088766"/>
              <a:ext cx="6172200" cy="4778633"/>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1981200" y="2299912"/>
              <a:ext cx="1447800" cy="1930400"/>
            </a:xfrm>
            <a:prstGeom prst="rect">
              <a:avLst/>
            </a:prstGeom>
          </p:spPr>
        </p:pic>
      </p:grpSp>
    </p:spTree>
    <p:extLst>
      <p:ext uri="{BB962C8B-B14F-4D97-AF65-F5344CB8AC3E}">
        <p14:creationId xmlns:p14="http://schemas.microsoft.com/office/powerpoint/2010/main" xmlns="" val="10535106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sp>
        <p:nvSpPr>
          <p:cNvPr id="8" name="Rectangle 7"/>
          <p:cNvSpPr/>
          <p:nvPr/>
        </p:nvSpPr>
        <p:spPr>
          <a:xfrm>
            <a:off x="403860" y="199513"/>
            <a:ext cx="7368540" cy="338554"/>
          </a:xfrm>
          <a:prstGeom prst="rect">
            <a:avLst/>
          </a:prstGeom>
        </p:spPr>
        <p:txBody>
          <a:bodyPr wrap="square">
            <a:spAutoFit/>
          </a:bodyPr>
          <a:lstStyle/>
          <a:p>
            <a:pPr algn="just">
              <a:lnSpc>
                <a:spcPct val="80000"/>
              </a:lnSpc>
              <a:buNone/>
              <a:defRPr/>
            </a:pPr>
            <a:r>
              <a:rPr lang="en-US" sz="2000" b="1" dirty="0"/>
              <a:t>Case Study of RTDAS Krishna &amp; </a:t>
            </a:r>
            <a:r>
              <a:rPr lang="en-US" sz="2000" b="1" dirty="0" err="1"/>
              <a:t>Bhima</a:t>
            </a:r>
            <a:r>
              <a:rPr lang="en-US" sz="2000" b="1" dirty="0"/>
              <a:t> Basin – River Gauge </a:t>
            </a:r>
          </a:p>
        </p:txBody>
      </p:sp>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xmlns="" val="0"/>
              </a:ext>
            </a:extLst>
          </a:blip>
          <a:srcRect/>
          <a:stretch/>
        </p:blipFill>
        <p:spPr bwMode="auto">
          <a:xfrm>
            <a:off x="1472045" y="538067"/>
            <a:ext cx="6199909" cy="56392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843755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sp>
        <p:nvSpPr>
          <p:cNvPr id="8" name="Rectangle 7"/>
          <p:cNvSpPr/>
          <p:nvPr/>
        </p:nvSpPr>
        <p:spPr>
          <a:xfrm>
            <a:off x="403860" y="199513"/>
            <a:ext cx="7368540" cy="338554"/>
          </a:xfrm>
          <a:prstGeom prst="rect">
            <a:avLst/>
          </a:prstGeom>
        </p:spPr>
        <p:txBody>
          <a:bodyPr wrap="square">
            <a:spAutoFit/>
          </a:bodyPr>
          <a:lstStyle/>
          <a:p>
            <a:pPr algn="just">
              <a:lnSpc>
                <a:spcPct val="80000"/>
              </a:lnSpc>
              <a:buNone/>
              <a:defRPr/>
            </a:pPr>
            <a:r>
              <a:rPr lang="en-US" sz="2000" b="1" dirty="0"/>
              <a:t>Case Study of RTDAS Krishna &amp; </a:t>
            </a:r>
            <a:r>
              <a:rPr lang="en-US" sz="2000" b="1" dirty="0" err="1"/>
              <a:t>Bhima</a:t>
            </a:r>
            <a:r>
              <a:rPr lang="en-US" sz="2000" b="1" dirty="0"/>
              <a:t> Basin – River Gauge </a:t>
            </a:r>
          </a:p>
        </p:txBody>
      </p:sp>
      <p:grpSp>
        <p:nvGrpSpPr>
          <p:cNvPr id="9" name="Group 8"/>
          <p:cNvGrpSpPr/>
          <p:nvPr/>
        </p:nvGrpSpPr>
        <p:grpSpPr>
          <a:xfrm>
            <a:off x="1371600" y="838200"/>
            <a:ext cx="6019800" cy="4914602"/>
            <a:chOff x="1752600" y="1052144"/>
            <a:chExt cx="6019800" cy="4914602"/>
          </a:xfrm>
        </p:grpSpPr>
        <p:pic>
          <p:nvPicPr>
            <p:cNvPr id="10" name="Picture 9"/>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1752600" y="1052144"/>
              <a:ext cx="6019800" cy="4914602"/>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2286000" y="2209800"/>
              <a:ext cx="1428060" cy="1604445"/>
            </a:xfrm>
            <a:prstGeom prst="rect">
              <a:avLst/>
            </a:prstGeom>
          </p:spPr>
        </p:pic>
      </p:grpSp>
    </p:spTree>
    <p:extLst>
      <p:ext uri="{BB962C8B-B14F-4D97-AF65-F5344CB8AC3E}">
        <p14:creationId xmlns:p14="http://schemas.microsoft.com/office/powerpoint/2010/main" xmlns="" val="23877215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sp>
        <p:nvSpPr>
          <p:cNvPr id="8" name="Rectangle 7"/>
          <p:cNvSpPr/>
          <p:nvPr/>
        </p:nvSpPr>
        <p:spPr>
          <a:xfrm>
            <a:off x="403860" y="199513"/>
            <a:ext cx="7368540" cy="338554"/>
          </a:xfrm>
          <a:prstGeom prst="rect">
            <a:avLst/>
          </a:prstGeom>
        </p:spPr>
        <p:txBody>
          <a:bodyPr wrap="square">
            <a:spAutoFit/>
          </a:bodyPr>
          <a:lstStyle/>
          <a:p>
            <a:pPr algn="just">
              <a:lnSpc>
                <a:spcPct val="80000"/>
              </a:lnSpc>
              <a:buNone/>
              <a:defRPr/>
            </a:pPr>
            <a:r>
              <a:rPr lang="en-US" sz="2000" b="1" dirty="0"/>
              <a:t>Case Study of RTDAS Krishna &amp; </a:t>
            </a:r>
            <a:r>
              <a:rPr lang="en-US" sz="2000" b="1" dirty="0" err="1"/>
              <a:t>Bhima</a:t>
            </a:r>
            <a:r>
              <a:rPr lang="en-US" sz="2000" b="1" dirty="0"/>
              <a:t> Basin – River Gauge</a:t>
            </a:r>
          </a:p>
        </p:txBody>
      </p:sp>
      <p:pic>
        <p:nvPicPr>
          <p:cNvPr id="9" name="Picture 8"/>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485292" y="1041252"/>
            <a:ext cx="4289908" cy="4826147"/>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5083852" y="1041252"/>
            <a:ext cx="3542127" cy="4826148"/>
          </a:xfrm>
          <a:prstGeom prst="rect">
            <a:avLst/>
          </a:prstGeom>
        </p:spPr>
      </p:pic>
    </p:spTree>
    <p:extLst>
      <p:ext uri="{BB962C8B-B14F-4D97-AF65-F5344CB8AC3E}">
        <p14:creationId xmlns:p14="http://schemas.microsoft.com/office/powerpoint/2010/main" xmlns="" val="18543834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sp>
        <p:nvSpPr>
          <p:cNvPr id="22" name="Rectangle 21"/>
          <p:cNvSpPr/>
          <p:nvPr/>
        </p:nvSpPr>
        <p:spPr>
          <a:xfrm>
            <a:off x="838200" y="4227731"/>
            <a:ext cx="6248400" cy="369332"/>
          </a:xfrm>
          <a:prstGeom prst="rect">
            <a:avLst/>
          </a:prstGeom>
        </p:spPr>
        <p:txBody>
          <a:bodyPr wrap="square">
            <a:spAutoFit/>
          </a:bodyPr>
          <a:lstStyle/>
          <a:p>
            <a:endParaRPr lang="en-IN" b="1" dirty="0">
              <a:effectLst/>
              <a:latin typeface="Arial" pitchFamily="34" charset="0"/>
              <a:cs typeface="Arial" pitchFamily="34" charset="0"/>
            </a:endParaRPr>
          </a:p>
        </p:txBody>
      </p:sp>
      <p:sp>
        <p:nvSpPr>
          <p:cNvPr id="26" name="Rectangle 25"/>
          <p:cNvSpPr/>
          <p:nvPr/>
        </p:nvSpPr>
        <p:spPr>
          <a:xfrm>
            <a:off x="571500" y="1981200"/>
            <a:ext cx="8001000" cy="3539430"/>
          </a:xfrm>
          <a:prstGeom prst="rect">
            <a:avLst/>
          </a:prstGeom>
        </p:spPr>
        <p:txBody>
          <a:bodyPr wrap="square">
            <a:spAutoFit/>
          </a:bodyPr>
          <a:lstStyle/>
          <a:p>
            <a:pPr algn="ctr"/>
            <a:r>
              <a:rPr lang="en-US" sz="2800" b="1" dirty="0">
                <a:solidFill>
                  <a:srgbClr val="0070C0"/>
                </a:solidFill>
              </a:rPr>
              <a:t>Case Study</a:t>
            </a:r>
          </a:p>
          <a:p>
            <a:pPr algn="ctr"/>
            <a:endParaRPr lang="en-US" sz="2800" b="1" dirty="0">
              <a:solidFill>
                <a:srgbClr val="0070C0"/>
              </a:solidFill>
            </a:endParaRPr>
          </a:p>
          <a:p>
            <a:pPr algn="ctr"/>
            <a:r>
              <a:rPr lang="en-US" sz="2800" b="1" dirty="0">
                <a:solidFill>
                  <a:srgbClr val="0070C0"/>
                </a:solidFill>
              </a:rPr>
              <a:t>KRISHNA BHAGYA JAL NIGAM LTD.</a:t>
            </a:r>
            <a:br>
              <a:rPr lang="en-US" sz="2800" b="1" dirty="0">
                <a:solidFill>
                  <a:srgbClr val="0070C0"/>
                </a:solidFill>
              </a:rPr>
            </a:br>
            <a:r>
              <a:rPr lang="en-US" sz="2800" b="1" dirty="0">
                <a:solidFill>
                  <a:srgbClr val="0070C0"/>
                </a:solidFill>
              </a:rPr>
              <a:t>  NARAYANPUR LEFT BANK CANAL</a:t>
            </a:r>
            <a:br>
              <a:rPr lang="en-US" sz="2800" b="1" dirty="0">
                <a:solidFill>
                  <a:srgbClr val="0070C0"/>
                </a:solidFill>
              </a:rPr>
            </a:br>
            <a:r>
              <a:rPr lang="en-US" sz="2800" b="1" dirty="0">
                <a:solidFill>
                  <a:srgbClr val="0070C0"/>
                </a:solidFill>
              </a:rPr>
              <a:t> </a:t>
            </a:r>
            <a:br>
              <a:rPr lang="en-US" sz="2800" b="1" dirty="0">
                <a:solidFill>
                  <a:srgbClr val="0070C0"/>
                </a:solidFill>
              </a:rPr>
            </a:br>
            <a:r>
              <a:rPr lang="en-US" sz="2800" b="1" dirty="0">
                <a:solidFill>
                  <a:srgbClr val="0070C0"/>
                </a:solidFill>
              </a:rPr>
              <a:t> SMART IRRIGATION MANAGEMENT </a:t>
            </a:r>
            <a:br>
              <a:rPr lang="en-US" sz="2800" b="1" dirty="0">
                <a:solidFill>
                  <a:srgbClr val="0070C0"/>
                </a:solidFill>
              </a:rPr>
            </a:br>
            <a:r>
              <a:rPr lang="en-US" sz="2800" b="1" dirty="0">
                <a:solidFill>
                  <a:srgbClr val="0070C0"/>
                </a:solidFill>
              </a:rPr>
              <a:t>&amp; </a:t>
            </a:r>
            <a:br>
              <a:rPr lang="en-US" sz="2800" b="1" dirty="0">
                <a:solidFill>
                  <a:srgbClr val="0070C0"/>
                </a:solidFill>
              </a:rPr>
            </a:br>
            <a:r>
              <a:rPr lang="en-US" sz="2800" b="1" dirty="0">
                <a:solidFill>
                  <a:srgbClr val="0070C0"/>
                </a:solidFill>
              </a:rPr>
              <a:t>CANAL AUTOMATION</a:t>
            </a:r>
            <a:endParaRPr lang="en-US" sz="2800" dirty="0">
              <a:solidFill>
                <a:srgbClr val="0070C0"/>
              </a:solidFill>
            </a:endParaRPr>
          </a:p>
        </p:txBody>
      </p:sp>
    </p:spTree>
    <p:extLst>
      <p:ext uri="{BB962C8B-B14F-4D97-AF65-F5344CB8AC3E}">
        <p14:creationId xmlns:p14="http://schemas.microsoft.com/office/powerpoint/2010/main" xmlns="" val="24751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allAtOnce"/>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sp>
        <p:nvSpPr>
          <p:cNvPr id="8" name="Rectangle 7"/>
          <p:cNvSpPr/>
          <p:nvPr/>
        </p:nvSpPr>
        <p:spPr>
          <a:xfrm>
            <a:off x="381000" y="371868"/>
            <a:ext cx="4953000" cy="344710"/>
          </a:xfrm>
          <a:prstGeom prst="rect">
            <a:avLst/>
          </a:prstGeom>
        </p:spPr>
        <p:txBody>
          <a:bodyPr wrap="square">
            <a:spAutoFit/>
          </a:bodyPr>
          <a:lstStyle/>
          <a:p>
            <a:pPr algn="just">
              <a:lnSpc>
                <a:spcPct val="80000"/>
              </a:lnSpc>
              <a:buNone/>
              <a:defRPr/>
            </a:pPr>
            <a:r>
              <a:rPr lang="en-US" sz="2000" b="1" dirty="0"/>
              <a:t>Case Study of KBJNL</a:t>
            </a:r>
          </a:p>
        </p:txBody>
      </p:sp>
      <p:sp>
        <p:nvSpPr>
          <p:cNvPr id="22" name="Rectangle 21"/>
          <p:cNvSpPr/>
          <p:nvPr/>
        </p:nvSpPr>
        <p:spPr>
          <a:xfrm>
            <a:off x="838200" y="4227731"/>
            <a:ext cx="6248400" cy="369332"/>
          </a:xfrm>
          <a:prstGeom prst="rect">
            <a:avLst/>
          </a:prstGeom>
        </p:spPr>
        <p:txBody>
          <a:bodyPr wrap="square">
            <a:spAutoFit/>
          </a:bodyPr>
          <a:lstStyle/>
          <a:p>
            <a:endParaRPr lang="en-IN" b="1" dirty="0">
              <a:effectLst/>
              <a:latin typeface="Arial" pitchFamily="34" charset="0"/>
              <a:cs typeface="Arial" pitchFamily="34" charset="0"/>
            </a:endParaRPr>
          </a:p>
        </p:txBody>
      </p:sp>
      <p:sp>
        <p:nvSpPr>
          <p:cNvPr id="25" name="Content Placeholder 2"/>
          <p:cNvSpPr>
            <a:spLocks noGrp="1"/>
          </p:cNvSpPr>
          <p:nvPr>
            <p:ph idx="1"/>
          </p:nvPr>
        </p:nvSpPr>
        <p:spPr>
          <a:xfrm>
            <a:off x="457200" y="1066800"/>
            <a:ext cx="8229600" cy="4525963"/>
          </a:xfrm>
          <a:solidFill>
            <a:schemeClr val="tx2">
              <a:lumMod val="20000"/>
              <a:lumOff val="80000"/>
            </a:schemeClr>
          </a:solidFill>
        </p:spPr>
        <p:txBody>
          <a:bodyPr>
            <a:normAutofit fontScale="77500" lnSpcReduction="20000"/>
          </a:bodyPr>
          <a:lstStyle/>
          <a:p>
            <a:r>
              <a:rPr lang="en-US" dirty="0"/>
              <a:t>Narayanpur Dam is located on Krishna river near </a:t>
            </a:r>
            <a:r>
              <a:rPr lang="en-US" dirty="0" err="1"/>
              <a:t>Bachihal</a:t>
            </a:r>
            <a:r>
              <a:rPr lang="en-US" dirty="0"/>
              <a:t> and </a:t>
            </a:r>
            <a:r>
              <a:rPr lang="en-US" dirty="0" err="1"/>
              <a:t>Siddapur</a:t>
            </a:r>
            <a:r>
              <a:rPr lang="en-US" dirty="0"/>
              <a:t> village of </a:t>
            </a:r>
            <a:r>
              <a:rPr lang="en-US" dirty="0" err="1"/>
              <a:t>Bijapur</a:t>
            </a:r>
            <a:r>
              <a:rPr lang="en-US" dirty="0"/>
              <a:t> District .</a:t>
            </a:r>
          </a:p>
          <a:p>
            <a:r>
              <a:rPr lang="en-US" dirty="0"/>
              <a:t>This reservoir caters to the irrigation needs of a very vast area of about 5.4 lakh hectares. </a:t>
            </a:r>
          </a:p>
          <a:p>
            <a:r>
              <a:rPr lang="en-US" dirty="0"/>
              <a:t>The reservoir supplies water to Narayanpur Left Bank canal. </a:t>
            </a:r>
          </a:p>
          <a:p>
            <a:r>
              <a:rPr lang="en-US" dirty="0"/>
              <a:t>Narayanpur Left Bank canal (NLBC) is the biggest and the main artery of canal network about 77 </a:t>
            </a:r>
            <a:r>
              <a:rPr lang="en-US" dirty="0" err="1"/>
              <a:t>Kms</a:t>
            </a:r>
            <a:r>
              <a:rPr lang="en-US" dirty="0"/>
              <a:t>.</a:t>
            </a:r>
          </a:p>
          <a:p>
            <a:r>
              <a:rPr lang="en-US" dirty="0"/>
              <a:t>Designed to discharge of 10,000 cusecs to irrigate 4.50 Lakhs Ha. </a:t>
            </a:r>
          </a:p>
          <a:p>
            <a:r>
              <a:rPr lang="en-US" dirty="0"/>
              <a:t>The network also includes </a:t>
            </a:r>
            <a:r>
              <a:rPr lang="en-US" dirty="0" err="1"/>
              <a:t>Hunasagi</a:t>
            </a:r>
            <a:r>
              <a:rPr lang="en-US" dirty="0"/>
              <a:t> Branch Canal, Indi Branch Canal, </a:t>
            </a:r>
            <a:r>
              <a:rPr lang="en-US" dirty="0" err="1"/>
              <a:t>Jewargi</a:t>
            </a:r>
            <a:r>
              <a:rPr lang="en-US" dirty="0"/>
              <a:t> Branch Canal, </a:t>
            </a:r>
            <a:r>
              <a:rPr lang="en-US" dirty="0" err="1"/>
              <a:t>Mudbal</a:t>
            </a:r>
            <a:r>
              <a:rPr lang="en-US" dirty="0"/>
              <a:t> Branch Canal, and </a:t>
            </a:r>
            <a:r>
              <a:rPr lang="en-US" dirty="0" err="1"/>
              <a:t>Shahpur</a:t>
            </a:r>
            <a:r>
              <a:rPr lang="en-US" dirty="0"/>
              <a:t> Branch Canal and Indi Lift Canal and sub systems</a:t>
            </a:r>
          </a:p>
        </p:txBody>
      </p:sp>
    </p:spTree>
    <p:extLst>
      <p:ext uri="{BB962C8B-B14F-4D97-AF65-F5344CB8AC3E}">
        <p14:creationId xmlns:p14="http://schemas.microsoft.com/office/powerpoint/2010/main" xmlns="" val="172795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allAtOnce"/>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sp>
        <p:nvSpPr>
          <p:cNvPr id="8" name="Rectangle 7"/>
          <p:cNvSpPr/>
          <p:nvPr/>
        </p:nvSpPr>
        <p:spPr>
          <a:xfrm>
            <a:off x="381000" y="371868"/>
            <a:ext cx="4953000" cy="344710"/>
          </a:xfrm>
          <a:prstGeom prst="rect">
            <a:avLst/>
          </a:prstGeom>
        </p:spPr>
        <p:txBody>
          <a:bodyPr wrap="square">
            <a:spAutoFit/>
          </a:bodyPr>
          <a:lstStyle/>
          <a:p>
            <a:pPr algn="just">
              <a:lnSpc>
                <a:spcPct val="80000"/>
              </a:lnSpc>
              <a:buNone/>
              <a:defRPr/>
            </a:pPr>
            <a:r>
              <a:rPr lang="en-US" sz="2000" b="1" dirty="0"/>
              <a:t>Case Study of KBJNL</a:t>
            </a:r>
          </a:p>
        </p:txBody>
      </p:sp>
      <p:sp>
        <p:nvSpPr>
          <p:cNvPr id="22" name="Rectangle 21"/>
          <p:cNvSpPr/>
          <p:nvPr/>
        </p:nvSpPr>
        <p:spPr>
          <a:xfrm>
            <a:off x="838200" y="4227731"/>
            <a:ext cx="6248400" cy="369332"/>
          </a:xfrm>
          <a:prstGeom prst="rect">
            <a:avLst/>
          </a:prstGeom>
        </p:spPr>
        <p:txBody>
          <a:bodyPr wrap="square">
            <a:spAutoFit/>
          </a:bodyPr>
          <a:lstStyle/>
          <a:p>
            <a:endParaRPr lang="en-IN" b="1" dirty="0">
              <a:effectLst/>
              <a:latin typeface="Arial" pitchFamily="34" charset="0"/>
              <a:cs typeface="Arial" pitchFamily="34" charset="0"/>
            </a:endParaRPr>
          </a:p>
        </p:txBody>
      </p:sp>
      <p:pic>
        <p:nvPicPr>
          <p:cNvPr id="9" name="Picture 8" descr="NLBC-SCHEMATIC DIAGRAM-2"/>
          <p:cNvPicPr/>
          <p:nvPr/>
        </p:nvPicPr>
        <p:blipFill>
          <a:blip r:embed="rId3" cstate="email"/>
          <a:srcRect l="6327" r="6327"/>
          <a:stretch>
            <a:fillRect/>
          </a:stretch>
        </p:blipFill>
        <p:spPr bwMode="auto">
          <a:xfrm>
            <a:off x="762000" y="1257300"/>
            <a:ext cx="7315200" cy="4610100"/>
          </a:xfrm>
          <a:prstGeom prst="rect">
            <a:avLst/>
          </a:prstGeom>
          <a:noFill/>
          <a:ln w="9525" cap="sq" cmpd="sng" algn="ctr">
            <a:noFill/>
            <a:prstDash val="solid"/>
            <a:miter lim="800000"/>
            <a:headEnd/>
            <a:tailEnd/>
          </a:ln>
          <a:effectLst>
            <a:outerShdw blurRad="50800" dist="50800" dir="2700000" algn="tl" rotWithShape="0">
              <a:srgbClr val="000000">
                <a:alpha val="50000"/>
              </a:srgbClr>
            </a:outerShdw>
          </a:effectLst>
        </p:spPr>
      </p:pic>
    </p:spTree>
    <p:extLst>
      <p:ext uri="{BB962C8B-B14F-4D97-AF65-F5344CB8AC3E}">
        <p14:creationId xmlns:p14="http://schemas.microsoft.com/office/powerpoint/2010/main" xmlns="" val="159735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allAtOnce"/>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sp>
        <p:nvSpPr>
          <p:cNvPr id="8" name="Rectangle 7"/>
          <p:cNvSpPr/>
          <p:nvPr/>
        </p:nvSpPr>
        <p:spPr>
          <a:xfrm>
            <a:off x="381000" y="371868"/>
            <a:ext cx="4953000" cy="344710"/>
          </a:xfrm>
          <a:prstGeom prst="rect">
            <a:avLst/>
          </a:prstGeom>
        </p:spPr>
        <p:txBody>
          <a:bodyPr wrap="square">
            <a:spAutoFit/>
          </a:bodyPr>
          <a:lstStyle/>
          <a:p>
            <a:pPr algn="just">
              <a:lnSpc>
                <a:spcPct val="80000"/>
              </a:lnSpc>
              <a:buNone/>
              <a:defRPr/>
            </a:pPr>
            <a:r>
              <a:rPr lang="en-US" sz="2000" b="1" dirty="0"/>
              <a:t>Case Study of KBJNL</a:t>
            </a:r>
          </a:p>
        </p:txBody>
      </p:sp>
      <p:sp>
        <p:nvSpPr>
          <p:cNvPr id="22" name="Rectangle 21"/>
          <p:cNvSpPr/>
          <p:nvPr/>
        </p:nvSpPr>
        <p:spPr>
          <a:xfrm>
            <a:off x="838200" y="4227731"/>
            <a:ext cx="6248400" cy="369332"/>
          </a:xfrm>
          <a:prstGeom prst="rect">
            <a:avLst/>
          </a:prstGeom>
        </p:spPr>
        <p:txBody>
          <a:bodyPr wrap="square">
            <a:spAutoFit/>
          </a:bodyPr>
          <a:lstStyle/>
          <a:p>
            <a:endParaRPr lang="en-IN" b="1" dirty="0">
              <a:effectLst/>
              <a:latin typeface="Arial" pitchFamily="34" charset="0"/>
              <a:cs typeface="Arial" pitchFamily="34" charset="0"/>
            </a:endParaRPr>
          </a:p>
        </p:txBody>
      </p:sp>
      <p:sp>
        <p:nvSpPr>
          <p:cNvPr id="10" name="Title 1"/>
          <p:cNvSpPr txBox="1">
            <a:spLocks/>
          </p:cNvSpPr>
          <p:nvPr/>
        </p:nvSpPr>
        <p:spPr>
          <a:xfrm>
            <a:off x="685800" y="304801"/>
            <a:ext cx="7772400" cy="533399"/>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SCOPE OF WORK</a:t>
            </a:r>
            <a:endParaRPr lang="en-IN" dirty="0"/>
          </a:p>
        </p:txBody>
      </p:sp>
      <p:sp>
        <p:nvSpPr>
          <p:cNvPr id="11" name="Subtitle 2"/>
          <p:cNvSpPr txBox="1">
            <a:spLocks/>
          </p:cNvSpPr>
          <p:nvPr/>
        </p:nvSpPr>
        <p:spPr>
          <a:xfrm>
            <a:off x="304800" y="914400"/>
            <a:ext cx="8534400" cy="5410200"/>
          </a:xfrm>
          <a:prstGeom prst="rect">
            <a:avLst/>
          </a:prstGeom>
          <a:solidFill>
            <a:schemeClr val="accent5">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Arial" pitchFamily="34" charset="0"/>
              <a:buAutoNum type="arabicPeriod"/>
            </a:pPr>
            <a:r>
              <a:rPr lang="en-US" sz="2000"/>
              <a:t>Providing and fixing SCADA “Integrated Automatic Gates” at  30 distybutory gates,  335 laterals and DPOs</a:t>
            </a:r>
          </a:p>
          <a:p>
            <a:pPr algn="just">
              <a:buFont typeface="Arial" pitchFamily="34" charset="0"/>
              <a:buAutoNum type="arabicPeriod"/>
            </a:pPr>
            <a:r>
              <a:rPr lang="en-US" sz="2000"/>
              <a:t>SCADA software comprising of Control, Regulation and Simulation</a:t>
            </a:r>
          </a:p>
          <a:p>
            <a:pPr algn="just">
              <a:buFont typeface="Arial" pitchFamily="34" charset="0"/>
              <a:buAutoNum type="arabicPeriod"/>
            </a:pPr>
            <a:r>
              <a:rPr lang="en-US" sz="2000"/>
              <a:t>Irrigation Network Management Information System (INMIS), Planning based on Demands and availability of water before start of the season, </a:t>
            </a:r>
          </a:p>
          <a:p>
            <a:pPr algn="just">
              <a:buFont typeface="Arial" pitchFamily="34" charset="0"/>
              <a:buAutoNum type="arabicPeriod"/>
            </a:pPr>
            <a:r>
              <a:rPr lang="en-US" sz="2000"/>
              <a:t>Geographical Information System (GIS), base map creation and updation every season, Crops mapping, Soil Health, Weather, Water Use, Demand etc. </a:t>
            </a:r>
          </a:p>
          <a:p>
            <a:pPr algn="just">
              <a:buFont typeface="Arial" pitchFamily="34" charset="0"/>
              <a:buAutoNum type="arabicPeriod"/>
            </a:pPr>
            <a:r>
              <a:rPr lang="en-US" sz="2000"/>
              <a:t>210 farmer Information Kiosks, as part of Water Allocation Management, and as a tool for information collection and dissemination to Water User Cooperative Societies</a:t>
            </a:r>
          </a:p>
          <a:p>
            <a:pPr algn="just">
              <a:buFont typeface="Arial" pitchFamily="34" charset="0"/>
              <a:buAutoNum type="arabicPeriod"/>
            </a:pPr>
            <a:r>
              <a:rPr lang="en-US" sz="2000"/>
              <a:t>Automation of existing 41 HR/CR/Escape gates on NLBC main Canal with Mechanical Refurbishing and electrical retrofitting </a:t>
            </a:r>
          </a:p>
          <a:p>
            <a:pPr algn="just">
              <a:buFont typeface="Arial" pitchFamily="34" charset="0"/>
              <a:buAutoNum type="arabicPeriod"/>
            </a:pPr>
            <a:r>
              <a:rPr lang="en-US" sz="2000"/>
              <a:t>Establishing Wireless DATA communication network </a:t>
            </a:r>
          </a:p>
          <a:p>
            <a:pPr algn="just">
              <a:buFont typeface="Arial" pitchFamily="34" charset="0"/>
              <a:buAutoNum type="arabicPeriod"/>
            </a:pPr>
            <a:r>
              <a:rPr lang="en-US" sz="2000"/>
              <a:t>Establishing Master control station and training center at Narayanpur</a:t>
            </a:r>
          </a:p>
          <a:p>
            <a:pPr algn="just">
              <a:buFont typeface="Arial" pitchFamily="34" charset="0"/>
              <a:buAutoNum type="arabicPeriod"/>
            </a:pPr>
            <a:r>
              <a:rPr lang="en-US" sz="2000"/>
              <a:t>Establishing 10 Remote Monitoring Stations</a:t>
            </a:r>
          </a:p>
          <a:p>
            <a:pPr algn="just">
              <a:buFont typeface="Arial" pitchFamily="34" charset="0"/>
              <a:buAutoNum type="arabicPeriod"/>
            </a:pPr>
            <a:r>
              <a:rPr lang="en-US" sz="2000"/>
              <a:t>Operation &amp; Maintenance for 5 years</a:t>
            </a:r>
            <a:endParaRPr lang="en-US" sz="2000" dirty="0"/>
          </a:p>
        </p:txBody>
      </p:sp>
    </p:spTree>
    <p:extLst>
      <p:ext uri="{BB962C8B-B14F-4D97-AF65-F5344CB8AC3E}">
        <p14:creationId xmlns:p14="http://schemas.microsoft.com/office/powerpoint/2010/main" xmlns="" val="413830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53000" y="4114800"/>
            <a:ext cx="4038600" cy="1241425"/>
          </a:xfrm>
        </p:spPr>
        <p:txBody>
          <a:bodyPr>
            <a:normAutofit/>
          </a:bodyPr>
          <a:lstStyle/>
          <a:p>
            <a:pPr algn="r"/>
            <a:r>
              <a:rPr lang="en-US" sz="3200" b="1" dirty="0">
                <a:solidFill>
                  <a:schemeClr val="bg1"/>
                </a:solidFill>
              </a:rPr>
              <a:t>Our Business areas</a:t>
            </a:r>
          </a:p>
        </p:txBody>
      </p:sp>
      <p:grpSp>
        <p:nvGrpSpPr>
          <p:cNvPr id="3" name="Group 2"/>
          <p:cNvGrpSpPr/>
          <p:nvPr/>
        </p:nvGrpSpPr>
        <p:grpSpPr>
          <a:xfrm>
            <a:off x="0" y="6096000"/>
            <a:ext cx="9144000" cy="762000"/>
            <a:chOff x="0" y="6096000"/>
            <a:chExt cx="9144000" cy="762000"/>
          </a:xfrm>
        </p:grpSpPr>
        <p:sp>
          <p:nvSpPr>
            <p:cNvPr id="4" name="Rectangle 3"/>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1" descr="LOGO1"/>
            <p:cNvPicPr>
              <a:picLocks noChangeAspect="1" noChangeArrowheads="1"/>
            </p:cNvPicPr>
            <p:nvPr/>
          </p:nvPicPr>
          <p:blipFill>
            <a:blip r:embed="rId4" cstate="email"/>
            <a:srcRect/>
            <a:stretch>
              <a:fillRect/>
            </a:stretch>
          </p:blipFill>
          <p:spPr bwMode="auto">
            <a:xfrm>
              <a:off x="152400" y="6248400"/>
              <a:ext cx="502920" cy="533400"/>
            </a:xfrm>
            <a:prstGeom prst="rect">
              <a:avLst/>
            </a:prstGeom>
            <a:noFill/>
            <a:ln w="9525">
              <a:noFill/>
              <a:miter lim="800000"/>
              <a:headEnd/>
              <a:tailEnd/>
            </a:ln>
          </p:spPr>
        </p:pic>
        <p:sp>
          <p:nvSpPr>
            <p:cNvPr id="6" name="TextBox 5"/>
            <p:cNvSpPr txBox="1"/>
            <p:nvPr/>
          </p:nvSpPr>
          <p:spPr>
            <a:xfrm>
              <a:off x="773805" y="6312795"/>
              <a:ext cx="3200400" cy="369332"/>
            </a:xfrm>
            <a:prstGeom prst="rect">
              <a:avLst/>
            </a:prstGeom>
            <a:noFill/>
          </p:spPr>
          <p:txBody>
            <a:bodyPr wrap="square" rtlCol="0">
              <a:spAutoFit/>
            </a:bodyPr>
            <a:lstStyle/>
            <a:p>
              <a:r>
                <a:rPr lang="en-US" dirty="0">
                  <a:solidFill>
                    <a:srgbClr val="0070C0"/>
                  </a:solidFill>
                  <a:latin typeface="Impact" pitchFamily="34" charset="0"/>
                </a:rPr>
                <a:t>Mechatronics Systems Pvt. Ltd.</a:t>
              </a:r>
            </a:p>
          </p:txBody>
        </p:sp>
      </p:grpSp>
    </p:spTree>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sp>
        <p:nvSpPr>
          <p:cNvPr id="8" name="Rectangle 7"/>
          <p:cNvSpPr/>
          <p:nvPr/>
        </p:nvSpPr>
        <p:spPr>
          <a:xfrm>
            <a:off x="381000" y="371868"/>
            <a:ext cx="4953000" cy="344710"/>
          </a:xfrm>
          <a:prstGeom prst="rect">
            <a:avLst/>
          </a:prstGeom>
        </p:spPr>
        <p:txBody>
          <a:bodyPr wrap="square">
            <a:spAutoFit/>
          </a:bodyPr>
          <a:lstStyle/>
          <a:p>
            <a:pPr algn="just">
              <a:lnSpc>
                <a:spcPct val="80000"/>
              </a:lnSpc>
              <a:buNone/>
              <a:defRPr/>
            </a:pPr>
            <a:r>
              <a:rPr lang="en-US" sz="2000" b="1" dirty="0"/>
              <a:t>Case Study of KBJNL</a:t>
            </a:r>
          </a:p>
        </p:txBody>
      </p:sp>
      <p:pic>
        <p:nvPicPr>
          <p:cNvPr id="1030" name="Picture 6"/>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81000" y="628650"/>
            <a:ext cx="8382000" cy="5600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533400" y="1022866"/>
            <a:ext cx="8488680" cy="52064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857500" y="653534"/>
            <a:ext cx="3619500" cy="369332"/>
          </a:xfrm>
          <a:prstGeom prst="rect">
            <a:avLst/>
          </a:prstGeom>
          <a:noFill/>
        </p:spPr>
        <p:txBody>
          <a:bodyPr wrap="square" rtlCol="0">
            <a:spAutoFit/>
          </a:bodyPr>
          <a:lstStyle/>
          <a:p>
            <a:r>
              <a:rPr lang="en-US" b="1" dirty="0"/>
              <a:t>Overall Architecture</a:t>
            </a:r>
          </a:p>
        </p:txBody>
      </p:sp>
      <p:pic>
        <p:nvPicPr>
          <p:cNvPr id="32" name="Picture 31"/>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766877" y="5082297"/>
            <a:ext cx="1295400" cy="861303"/>
          </a:xfrm>
          <a:prstGeom prst="rect">
            <a:avLst/>
          </a:prstGeom>
        </p:spPr>
      </p:pic>
      <p:pic>
        <p:nvPicPr>
          <p:cNvPr id="33" name="Picture 32" descr="IMG-20151007-WA0013.jpg"/>
          <p:cNvPicPr>
            <a:picLocks noChangeAspect="1"/>
          </p:cNvPicPr>
          <p:nvPr/>
        </p:nvPicPr>
        <p:blipFill>
          <a:blip r:embed="rId5" cstate="email"/>
          <a:stretch>
            <a:fillRect/>
          </a:stretch>
        </p:blipFill>
        <p:spPr>
          <a:xfrm>
            <a:off x="8305800" y="1143000"/>
            <a:ext cx="685800" cy="914400"/>
          </a:xfrm>
          <a:prstGeom prst="rect">
            <a:avLst/>
          </a:prstGeom>
        </p:spPr>
      </p:pic>
      <p:grpSp>
        <p:nvGrpSpPr>
          <p:cNvPr id="34" name="Group 33"/>
          <p:cNvGrpSpPr/>
          <p:nvPr/>
        </p:nvGrpSpPr>
        <p:grpSpPr>
          <a:xfrm>
            <a:off x="4063690" y="5106454"/>
            <a:ext cx="762000" cy="837146"/>
            <a:chOff x="3812345" y="1143000"/>
            <a:chExt cx="5331655" cy="5875521"/>
          </a:xfrm>
        </p:grpSpPr>
        <p:sp>
          <p:nvSpPr>
            <p:cNvPr id="35" name="Rectangle 34"/>
            <p:cNvSpPr/>
            <p:nvPr/>
          </p:nvSpPr>
          <p:spPr>
            <a:xfrm>
              <a:off x="3812345" y="1143000"/>
              <a:ext cx="5331655" cy="5331656"/>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6" name="Picture 35" descr="12"/>
            <p:cNvPicPr/>
            <p:nvPr/>
          </p:nvPicPr>
          <p:blipFill>
            <a:blip r:embed="rId6" cstate="email"/>
            <a:srcRect/>
            <a:stretch>
              <a:fillRect/>
            </a:stretch>
          </p:blipFill>
          <p:spPr bwMode="auto">
            <a:xfrm>
              <a:off x="6866344" y="3092090"/>
              <a:ext cx="1562066" cy="1199798"/>
            </a:xfrm>
            <a:prstGeom prst="rect">
              <a:avLst/>
            </a:prstGeom>
            <a:noFill/>
            <a:ln w="9525">
              <a:noFill/>
              <a:miter lim="800000"/>
              <a:headEnd/>
              <a:tailEnd/>
            </a:ln>
          </p:spPr>
        </p:pic>
        <p:pic>
          <p:nvPicPr>
            <p:cNvPr id="37" name="Picture 36" descr="C:\Users\User\Desktop\Update 1.png"/>
            <p:cNvPicPr>
              <a:picLocks noChangeAspect="1" noChangeArrowheads="1"/>
            </p:cNvPicPr>
            <p:nvPr/>
          </p:nvPicPr>
          <p:blipFill>
            <a:blip r:embed="rId7" cstate="email"/>
            <a:srcRect/>
            <a:stretch>
              <a:fillRect/>
            </a:stretch>
          </p:blipFill>
          <p:spPr bwMode="auto">
            <a:xfrm>
              <a:off x="4276471" y="1481455"/>
              <a:ext cx="1570102" cy="1177976"/>
            </a:xfrm>
            <a:prstGeom prst="rect">
              <a:avLst/>
            </a:prstGeom>
            <a:noFill/>
          </p:spPr>
        </p:pic>
        <p:pic>
          <p:nvPicPr>
            <p:cNvPr id="38" name="Picture 37" descr="C:\Users\User\Desktop\Update2.png"/>
            <p:cNvPicPr>
              <a:picLocks noChangeAspect="1" noChangeArrowheads="1"/>
            </p:cNvPicPr>
            <p:nvPr/>
          </p:nvPicPr>
          <p:blipFill>
            <a:blip r:embed="rId8" cstate="email"/>
            <a:srcRect/>
            <a:stretch>
              <a:fillRect/>
            </a:stretch>
          </p:blipFill>
          <p:spPr bwMode="auto">
            <a:xfrm>
              <a:off x="4287690" y="4802875"/>
              <a:ext cx="1631024" cy="1223682"/>
            </a:xfrm>
            <a:prstGeom prst="rect">
              <a:avLst/>
            </a:prstGeom>
            <a:noFill/>
          </p:spPr>
        </p:pic>
        <p:pic>
          <p:nvPicPr>
            <p:cNvPr id="39" name="Picture 38" descr="Image0593.jpg"/>
            <p:cNvPicPr/>
            <p:nvPr/>
          </p:nvPicPr>
          <p:blipFill>
            <a:blip r:embed="rId9" cstate="email"/>
            <a:stretch>
              <a:fillRect/>
            </a:stretch>
          </p:blipFill>
          <p:spPr>
            <a:xfrm>
              <a:off x="4346567" y="3141884"/>
              <a:ext cx="1432772" cy="1109664"/>
            </a:xfrm>
            <a:prstGeom prst="rect">
              <a:avLst/>
            </a:prstGeom>
            <a:ln>
              <a:solidFill>
                <a:schemeClr val="tx1"/>
              </a:solidFill>
            </a:ln>
          </p:spPr>
        </p:pic>
        <p:sp>
          <p:nvSpPr>
            <p:cNvPr id="40" name="Bent-Up Arrow 39"/>
            <p:cNvSpPr/>
            <p:nvPr/>
          </p:nvSpPr>
          <p:spPr>
            <a:xfrm rot="10800000">
              <a:off x="5833126" y="2126908"/>
              <a:ext cx="2017057" cy="968187"/>
            </a:xfrm>
            <a:prstGeom prst="bentUpArrow">
              <a:avLst>
                <a:gd name="adj1" fmla="val 14223"/>
                <a:gd name="adj2" fmla="val 16860"/>
                <a:gd name="adj3" fmla="val 25000"/>
              </a:avLst>
            </a:prstGeom>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 name="Bent-Up Arrow 40"/>
            <p:cNvSpPr/>
            <p:nvPr/>
          </p:nvSpPr>
          <p:spPr>
            <a:xfrm>
              <a:off x="5927257" y="4323263"/>
              <a:ext cx="1896036" cy="1098178"/>
            </a:xfrm>
            <a:prstGeom prst="bentUpArrow">
              <a:avLst>
                <a:gd name="adj1" fmla="val 16152"/>
                <a:gd name="adj2" fmla="val 16860"/>
                <a:gd name="adj3" fmla="val 18478"/>
              </a:avLst>
            </a:prstGeom>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2" name="Right Arrow 41"/>
            <p:cNvSpPr/>
            <p:nvPr/>
          </p:nvSpPr>
          <p:spPr>
            <a:xfrm>
              <a:off x="5792786" y="3538852"/>
              <a:ext cx="1075765" cy="242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6" name="TextBox 27"/>
            <p:cNvSpPr txBox="1"/>
            <p:nvPr/>
          </p:nvSpPr>
          <p:spPr>
            <a:xfrm>
              <a:off x="7877081" y="4426359"/>
              <a:ext cx="959229" cy="259216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b="1" dirty="0">
                <a:solidFill>
                  <a:schemeClr val="tx2"/>
                </a:solidFill>
              </a:endParaRPr>
            </a:p>
          </p:txBody>
        </p:sp>
      </p:grpSp>
      <p:sp>
        <p:nvSpPr>
          <p:cNvPr id="10" name="TextBox 9"/>
          <p:cNvSpPr txBox="1"/>
          <p:nvPr/>
        </p:nvSpPr>
        <p:spPr>
          <a:xfrm>
            <a:off x="4063527" y="4712964"/>
            <a:ext cx="1016945" cy="276999"/>
          </a:xfrm>
          <a:prstGeom prst="rect">
            <a:avLst/>
          </a:prstGeom>
          <a:noFill/>
        </p:spPr>
        <p:txBody>
          <a:bodyPr wrap="none" rtlCol="0">
            <a:spAutoFit/>
          </a:bodyPr>
          <a:lstStyle/>
          <a:p>
            <a:r>
              <a:rPr lang="en-US" sz="1200" dirty="0"/>
              <a:t>CR &amp; Escapes</a:t>
            </a:r>
          </a:p>
        </p:txBody>
      </p:sp>
      <p:sp>
        <p:nvSpPr>
          <p:cNvPr id="48" name="TextBox 47"/>
          <p:cNvSpPr txBox="1"/>
          <p:nvPr/>
        </p:nvSpPr>
        <p:spPr>
          <a:xfrm>
            <a:off x="837563" y="4620632"/>
            <a:ext cx="1154028" cy="461665"/>
          </a:xfrm>
          <a:prstGeom prst="rect">
            <a:avLst/>
          </a:prstGeom>
          <a:noFill/>
        </p:spPr>
        <p:txBody>
          <a:bodyPr wrap="square" rtlCol="0">
            <a:spAutoFit/>
          </a:bodyPr>
          <a:lstStyle/>
          <a:p>
            <a:r>
              <a:rPr lang="en-US" sz="1200" dirty="0"/>
              <a:t>Distributaries, laterals, DPO’s</a:t>
            </a:r>
          </a:p>
        </p:txBody>
      </p:sp>
      <p:sp>
        <p:nvSpPr>
          <p:cNvPr id="11" name="TextBox 10"/>
          <p:cNvSpPr txBox="1"/>
          <p:nvPr/>
        </p:nvSpPr>
        <p:spPr>
          <a:xfrm>
            <a:off x="7086600" y="3424535"/>
            <a:ext cx="1752600" cy="461665"/>
          </a:xfrm>
          <a:prstGeom prst="rect">
            <a:avLst/>
          </a:prstGeom>
          <a:solidFill>
            <a:schemeClr val="bg1"/>
          </a:solidFill>
        </p:spPr>
        <p:txBody>
          <a:bodyPr wrap="square" rtlCol="0">
            <a:spAutoFit/>
          </a:bodyPr>
          <a:lstStyle/>
          <a:p>
            <a:r>
              <a:rPr lang="en-US" sz="1200" dirty="0"/>
              <a:t>Crop water requirement &amp; soil health</a:t>
            </a:r>
          </a:p>
        </p:txBody>
      </p:sp>
    </p:spTree>
    <p:extLst>
      <p:ext uri="{BB962C8B-B14F-4D97-AF65-F5344CB8AC3E}">
        <p14:creationId xmlns:p14="http://schemas.microsoft.com/office/powerpoint/2010/main" xmlns="" val="8054765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sp>
        <p:nvSpPr>
          <p:cNvPr id="8" name="Rectangle 7"/>
          <p:cNvSpPr/>
          <p:nvPr/>
        </p:nvSpPr>
        <p:spPr>
          <a:xfrm>
            <a:off x="381000" y="199513"/>
            <a:ext cx="8017006" cy="338554"/>
          </a:xfrm>
          <a:prstGeom prst="rect">
            <a:avLst/>
          </a:prstGeom>
        </p:spPr>
        <p:txBody>
          <a:bodyPr wrap="square">
            <a:spAutoFit/>
          </a:bodyPr>
          <a:lstStyle/>
          <a:p>
            <a:pPr algn="just">
              <a:lnSpc>
                <a:spcPct val="80000"/>
              </a:lnSpc>
              <a:buNone/>
              <a:defRPr/>
            </a:pPr>
            <a:r>
              <a:rPr lang="en-US" sz="2000" b="1" dirty="0"/>
              <a:t>Case Study of KBJNL – Fully Integrated Automated gate</a:t>
            </a:r>
          </a:p>
        </p:txBody>
      </p:sp>
      <p:grpSp>
        <p:nvGrpSpPr>
          <p:cNvPr id="25" name="Group 24"/>
          <p:cNvGrpSpPr/>
          <p:nvPr/>
        </p:nvGrpSpPr>
        <p:grpSpPr>
          <a:xfrm>
            <a:off x="734106" y="685800"/>
            <a:ext cx="7675787" cy="5553205"/>
            <a:chOff x="512928" y="533400"/>
            <a:chExt cx="8250072" cy="6305265"/>
          </a:xfrm>
        </p:grpSpPr>
        <p:sp>
          <p:nvSpPr>
            <p:cNvPr id="26" name="Rectangle 25"/>
            <p:cNvSpPr/>
            <p:nvPr/>
          </p:nvSpPr>
          <p:spPr>
            <a:xfrm>
              <a:off x="2838165" y="2512324"/>
              <a:ext cx="3371850" cy="432634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920905" y="2453269"/>
              <a:ext cx="3289110" cy="4339988"/>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p:cNvCxnSpPr/>
            <p:nvPr/>
          </p:nvCxnSpPr>
          <p:spPr>
            <a:xfrm flipH="1">
              <a:off x="4515668" y="3115490"/>
              <a:ext cx="1278" cy="419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519348" y="3275031"/>
              <a:ext cx="0" cy="500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4120489" y="5678606"/>
              <a:ext cx="818863" cy="80521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solidFill>
                </a:rPr>
                <a:t>VENT</a:t>
              </a:r>
            </a:p>
          </p:txBody>
        </p:sp>
        <p:sp>
          <p:nvSpPr>
            <p:cNvPr id="31" name="Rectangle 30"/>
            <p:cNvSpPr/>
            <p:nvPr/>
          </p:nvSpPr>
          <p:spPr>
            <a:xfrm>
              <a:off x="3506338" y="3058238"/>
              <a:ext cx="723332" cy="232012"/>
            </a:xfrm>
            <a:prstGeom prst="rect">
              <a:avLst/>
            </a:prstGeom>
            <a:gradFill flip="none" rotWithShape="1">
              <a:gsLst>
                <a:gs pos="0">
                  <a:srgbClr val="8488C4"/>
                </a:gs>
                <a:gs pos="53000">
                  <a:srgbClr val="D4DEFF"/>
                </a:gs>
                <a:gs pos="83000">
                  <a:srgbClr val="D4DEFF"/>
                </a:gs>
                <a:gs pos="100000">
                  <a:srgbClr val="96AB94"/>
                </a:gs>
              </a:gsLst>
              <a:lin ang="54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rot="5400000">
              <a:off x="3748583" y="3191305"/>
              <a:ext cx="218368" cy="634615"/>
            </a:xfrm>
            <a:prstGeom prst="rect">
              <a:avLst/>
            </a:prstGeom>
            <a:gradFill>
              <a:gsLst>
                <a:gs pos="0">
                  <a:schemeClr val="bg1">
                    <a:lumMod val="85000"/>
                  </a:schemeClr>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315268" y="3540032"/>
              <a:ext cx="150125" cy="327546"/>
            </a:xfrm>
            <a:prstGeom prst="rect">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262950" y="3674017"/>
              <a:ext cx="243387" cy="2906193"/>
            </a:xfrm>
            <a:prstGeom prst="rect">
              <a:avLst/>
            </a:prstGeom>
            <a:gradFill flip="none" rotWithShape="1">
              <a:gsLst>
                <a:gs pos="0">
                  <a:schemeClr val="accent1">
                    <a:tint val="66000"/>
                    <a:satMod val="160000"/>
                  </a:schemeClr>
                </a:gs>
                <a:gs pos="50000">
                  <a:schemeClr val="tx2">
                    <a:lumMod val="20000"/>
                    <a:lumOff val="80000"/>
                  </a:schemeClr>
                </a:gs>
                <a:gs pos="100000">
                  <a:schemeClr val="accent1">
                    <a:tint val="23500"/>
                    <a:satMod val="160000"/>
                  </a:schemeClr>
                </a:gs>
              </a:gsLst>
              <a:lin ang="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t>ULTRASONIC SENSOR WELL</a:t>
              </a:r>
            </a:p>
          </p:txBody>
        </p:sp>
        <p:sp>
          <p:nvSpPr>
            <p:cNvPr id="47" name="Rectangle 46"/>
            <p:cNvSpPr/>
            <p:nvPr/>
          </p:nvSpPr>
          <p:spPr>
            <a:xfrm>
              <a:off x="5501184" y="3538186"/>
              <a:ext cx="150125" cy="327546"/>
            </a:xfrm>
            <a:prstGeom prst="rect">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448866" y="3663285"/>
              <a:ext cx="254760" cy="2916925"/>
            </a:xfrm>
            <a:prstGeom prst="rect">
              <a:avLst/>
            </a:prstGeom>
            <a:gradFill flip="none" rotWithShape="1">
              <a:gsLst>
                <a:gs pos="0">
                  <a:schemeClr val="accent1">
                    <a:tint val="66000"/>
                    <a:satMod val="160000"/>
                  </a:schemeClr>
                </a:gs>
                <a:gs pos="50000">
                  <a:schemeClr val="tx2">
                    <a:lumMod val="20000"/>
                    <a:lumOff val="80000"/>
                  </a:schemeClr>
                </a:gs>
                <a:gs pos="100000">
                  <a:schemeClr val="accent1">
                    <a:tint val="23500"/>
                    <a:satMod val="160000"/>
                  </a:schemeClr>
                </a:gs>
              </a:gsLst>
              <a:lin ang="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t>ULTRASONIC SENSOR WELL</a:t>
              </a:r>
            </a:p>
          </p:txBody>
        </p:sp>
        <p:sp>
          <p:nvSpPr>
            <p:cNvPr id="50" name="Rectangle 49"/>
            <p:cNvSpPr/>
            <p:nvPr/>
          </p:nvSpPr>
          <p:spPr>
            <a:xfrm>
              <a:off x="4443911" y="3140764"/>
              <a:ext cx="138751" cy="152405"/>
            </a:xfrm>
            <a:prstGeom prst="rect">
              <a:avLst/>
            </a:prstGeom>
            <a:gradFill flip="none" rotWithShape="0">
              <a:gsLst>
                <a:gs pos="0">
                  <a:schemeClr val="bg1"/>
                </a:gs>
                <a:gs pos="53000">
                  <a:srgbClr val="D4DEFF"/>
                </a:gs>
                <a:gs pos="83000">
                  <a:srgbClr val="D4DEFF"/>
                </a:gs>
                <a:gs pos="100000">
                  <a:srgbClr val="96AB94"/>
                </a:gs>
              </a:gsLst>
              <a:lin ang="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4370909" y="3306171"/>
              <a:ext cx="291152" cy="311625"/>
            </a:xfrm>
            <a:prstGeom prst="rect">
              <a:avLst/>
            </a:prstGeom>
            <a:gradFill flip="none" rotWithShape="0">
              <a:gsLst>
                <a:gs pos="0">
                  <a:schemeClr val="bg1"/>
                </a:gs>
                <a:gs pos="53000">
                  <a:srgbClr val="D4DEFF"/>
                </a:gs>
                <a:gs pos="83000">
                  <a:srgbClr val="D4DEFF"/>
                </a:gs>
                <a:gs pos="100000">
                  <a:srgbClr val="96AB94"/>
                </a:gs>
              </a:gsLst>
              <a:lin ang="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861022" y="3090084"/>
              <a:ext cx="652817" cy="63687"/>
            </a:xfrm>
            <a:prstGeom prst="rect">
              <a:avLst/>
            </a:prstGeom>
            <a:gradFill flip="none" rotWithShape="0">
              <a:gsLst>
                <a:gs pos="0">
                  <a:schemeClr val="bg1"/>
                </a:gs>
                <a:gs pos="53000">
                  <a:srgbClr val="D4DEFF"/>
                </a:gs>
                <a:gs pos="83000">
                  <a:srgbClr val="D4DEFF"/>
                </a:gs>
                <a:gs pos="100000">
                  <a:srgbClr val="96AB94"/>
                </a:gs>
              </a:gsLst>
              <a:lin ang="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a:stCxn id="51" idx="2"/>
            </p:cNvCxnSpPr>
            <p:nvPr/>
          </p:nvCxnSpPr>
          <p:spPr>
            <a:xfrm>
              <a:off x="4516485" y="3617796"/>
              <a:ext cx="12368" cy="18575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4024952" y="4736898"/>
              <a:ext cx="996287" cy="900752"/>
            </a:xfrm>
            <a:prstGeom prst="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GATE</a:t>
              </a:r>
            </a:p>
          </p:txBody>
        </p:sp>
        <p:sp>
          <p:nvSpPr>
            <p:cNvPr id="55" name="Rectangle 54"/>
            <p:cNvSpPr/>
            <p:nvPr/>
          </p:nvSpPr>
          <p:spPr>
            <a:xfrm>
              <a:off x="4402327" y="3657163"/>
              <a:ext cx="232012" cy="17742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5089476" y="3175023"/>
              <a:ext cx="191069" cy="4714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5186871" y="3042383"/>
              <a:ext cx="1904" cy="501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3984009" y="3672383"/>
              <a:ext cx="109136" cy="290696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4941641" y="3674655"/>
              <a:ext cx="109136" cy="290696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3165143" y="6578716"/>
              <a:ext cx="2756847" cy="13647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3247033" y="3017291"/>
              <a:ext cx="2483893" cy="65509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3505696" y="2978913"/>
              <a:ext cx="709683" cy="5459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5076471" y="2987785"/>
              <a:ext cx="218364" cy="4571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73"/>
            <p:cNvGrpSpPr/>
            <p:nvPr/>
          </p:nvGrpSpPr>
          <p:grpSpPr>
            <a:xfrm>
              <a:off x="4764634" y="2704319"/>
              <a:ext cx="818865" cy="339901"/>
              <a:chOff x="6755642" y="1460310"/>
              <a:chExt cx="818865" cy="339901"/>
            </a:xfrm>
          </p:grpSpPr>
          <p:cxnSp>
            <p:nvCxnSpPr>
              <p:cNvPr id="102" name="Straight Connector 101"/>
              <p:cNvCxnSpPr/>
              <p:nvPr/>
            </p:nvCxnSpPr>
            <p:spPr>
              <a:xfrm>
                <a:off x="6755642" y="1460310"/>
                <a:ext cx="8188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endCxn id="105" idx="1"/>
              </p:cNvCxnSpPr>
              <p:nvPr/>
            </p:nvCxnSpPr>
            <p:spPr>
              <a:xfrm>
                <a:off x="6824663" y="1481138"/>
                <a:ext cx="319093" cy="1619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endCxn id="105" idx="3"/>
              </p:cNvCxnSpPr>
              <p:nvPr/>
            </p:nvCxnSpPr>
            <p:spPr>
              <a:xfrm flipH="1">
                <a:off x="7210431" y="1476375"/>
                <a:ext cx="295269" cy="1666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a:off x="7143756" y="1485886"/>
                <a:ext cx="66675" cy="3143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5" name="Straight Connector 64"/>
            <p:cNvCxnSpPr/>
            <p:nvPr/>
          </p:nvCxnSpPr>
          <p:spPr>
            <a:xfrm>
              <a:off x="2864251" y="2918923"/>
              <a:ext cx="3330053"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2701119" y="628933"/>
              <a:ext cx="68239" cy="2634022"/>
            </a:xfrm>
            <a:prstGeom prst="rect">
              <a:avLst/>
            </a:prstGeom>
            <a:gradFill flip="none" rotWithShape="1">
              <a:gsLst>
                <a:gs pos="0">
                  <a:schemeClr val="bg1">
                    <a:lumMod val="75000"/>
                  </a:schemeClr>
                </a:gs>
                <a:gs pos="64999">
                  <a:srgbClr val="F0EBD5"/>
                </a:gs>
                <a:gs pos="100000">
                  <a:srgbClr val="D1C39F"/>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rot="1304761">
              <a:off x="2753191" y="918242"/>
              <a:ext cx="731045" cy="45719"/>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Chord 67"/>
            <p:cNvSpPr/>
            <p:nvPr/>
          </p:nvSpPr>
          <p:spPr>
            <a:xfrm rot="1468249" flipH="1" flipV="1">
              <a:off x="2723897" y="868160"/>
              <a:ext cx="160147" cy="57746"/>
            </a:xfrm>
            <a:prstGeom prst="chord">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105"/>
            <p:cNvGrpSpPr/>
            <p:nvPr/>
          </p:nvGrpSpPr>
          <p:grpSpPr>
            <a:xfrm>
              <a:off x="2623853" y="533400"/>
              <a:ext cx="228600" cy="185743"/>
              <a:chOff x="3919538" y="214313"/>
              <a:chExt cx="228600" cy="185743"/>
            </a:xfrm>
          </p:grpSpPr>
          <p:cxnSp>
            <p:nvCxnSpPr>
              <p:cNvPr id="98" name="Straight Connector 97"/>
              <p:cNvCxnSpPr/>
              <p:nvPr/>
            </p:nvCxnSpPr>
            <p:spPr>
              <a:xfrm>
                <a:off x="3919538" y="214313"/>
                <a:ext cx="114297" cy="1333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4038598" y="219075"/>
                <a:ext cx="109540" cy="1238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endCxn id="101" idx="2"/>
              </p:cNvCxnSpPr>
              <p:nvPr/>
            </p:nvCxnSpPr>
            <p:spPr>
              <a:xfrm flipH="1">
                <a:off x="4033838" y="228602"/>
                <a:ext cx="4764" cy="1714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3986213" y="354337"/>
                <a:ext cx="95250" cy="45719"/>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p:cNvSpPr txBox="1"/>
            <p:nvPr/>
          </p:nvSpPr>
          <p:spPr>
            <a:xfrm>
              <a:off x="3574575" y="833650"/>
              <a:ext cx="1023583" cy="276999"/>
            </a:xfrm>
            <a:prstGeom prst="rect">
              <a:avLst/>
            </a:prstGeom>
            <a:noFill/>
            <a:ln w="12700">
              <a:solidFill>
                <a:schemeClr val="tx1"/>
              </a:solidFill>
            </a:ln>
          </p:spPr>
          <p:txBody>
            <a:bodyPr wrap="square" rtlCol="0">
              <a:spAutoFit/>
            </a:bodyPr>
            <a:lstStyle/>
            <a:p>
              <a:r>
                <a:rPr lang="en-US" sz="1200" dirty="0"/>
                <a:t>Solar Panel</a:t>
              </a:r>
            </a:p>
          </p:txBody>
        </p:sp>
        <p:sp>
          <p:nvSpPr>
            <p:cNvPr id="71" name="TextBox 70"/>
            <p:cNvSpPr txBox="1"/>
            <p:nvPr/>
          </p:nvSpPr>
          <p:spPr>
            <a:xfrm>
              <a:off x="1488741" y="547048"/>
              <a:ext cx="1023583" cy="276999"/>
            </a:xfrm>
            <a:prstGeom prst="rect">
              <a:avLst/>
            </a:prstGeom>
            <a:noFill/>
            <a:ln w="12700">
              <a:solidFill>
                <a:schemeClr val="tx1"/>
              </a:solidFill>
            </a:ln>
          </p:spPr>
          <p:txBody>
            <a:bodyPr wrap="square" rtlCol="0">
              <a:spAutoFit/>
            </a:bodyPr>
            <a:lstStyle/>
            <a:p>
              <a:r>
                <a:rPr lang="en-US" sz="1200" dirty="0"/>
                <a:t>Antenna</a:t>
              </a:r>
            </a:p>
          </p:txBody>
        </p:sp>
        <p:sp>
          <p:nvSpPr>
            <p:cNvPr id="72" name="TextBox 71"/>
            <p:cNvSpPr txBox="1"/>
            <p:nvPr/>
          </p:nvSpPr>
          <p:spPr>
            <a:xfrm>
              <a:off x="2853519" y="1136175"/>
              <a:ext cx="680114" cy="276999"/>
            </a:xfrm>
            <a:prstGeom prst="rect">
              <a:avLst/>
            </a:prstGeom>
            <a:noFill/>
            <a:ln w="12700">
              <a:solidFill>
                <a:schemeClr val="tx1"/>
              </a:solidFill>
            </a:ln>
          </p:spPr>
          <p:txBody>
            <a:bodyPr wrap="square" rtlCol="0">
              <a:spAutoFit/>
            </a:bodyPr>
            <a:lstStyle/>
            <a:p>
              <a:r>
                <a:rPr lang="en-US" sz="1200" dirty="0"/>
                <a:t>Camera</a:t>
              </a:r>
            </a:p>
          </p:txBody>
        </p:sp>
        <p:sp>
          <p:nvSpPr>
            <p:cNvPr id="73" name="TextBox 72"/>
            <p:cNvSpPr txBox="1"/>
            <p:nvPr/>
          </p:nvSpPr>
          <p:spPr>
            <a:xfrm>
              <a:off x="1638868" y="1299949"/>
              <a:ext cx="1023583" cy="276999"/>
            </a:xfrm>
            <a:prstGeom prst="rect">
              <a:avLst/>
            </a:prstGeom>
            <a:noFill/>
            <a:ln w="12700">
              <a:solidFill>
                <a:schemeClr val="tx1"/>
              </a:solidFill>
            </a:ln>
          </p:spPr>
          <p:txBody>
            <a:bodyPr wrap="square" rtlCol="0">
              <a:spAutoFit/>
            </a:bodyPr>
            <a:lstStyle/>
            <a:p>
              <a:r>
                <a:rPr lang="en-US" sz="1200" dirty="0"/>
                <a:t>Pole Mast</a:t>
              </a:r>
            </a:p>
          </p:txBody>
        </p:sp>
        <p:sp>
          <p:nvSpPr>
            <p:cNvPr id="74" name="TextBox 73"/>
            <p:cNvSpPr txBox="1"/>
            <p:nvPr/>
          </p:nvSpPr>
          <p:spPr>
            <a:xfrm>
              <a:off x="2894462" y="1682085"/>
              <a:ext cx="2113129" cy="276999"/>
            </a:xfrm>
            <a:prstGeom prst="rect">
              <a:avLst/>
            </a:prstGeom>
            <a:noFill/>
            <a:ln w="12700">
              <a:solidFill>
                <a:schemeClr val="tx1"/>
              </a:solidFill>
            </a:ln>
          </p:spPr>
          <p:txBody>
            <a:bodyPr wrap="square" rtlCol="0">
              <a:spAutoFit/>
            </a:bodyPr>
            <a:lstStyle/>
            <a:p>
              <a:r>
                <a:rPr lang="en-US" sz="1200" dirty="0"/>
                <a:t>Remote Terminal Unit (RTU)</a:t>
              </a:r>
            </a:p>
          </p:txBody>
        </p:sp>
        <p:sp>
          <p:nvSpPr>
            <p:cNvPr id="75" name="TextBox 74"/>
            <p:cNvSpPr txBox="1"/>
            <p:nvPr/>
          </p:nvSpPr>
          <p:spPr>
            <a:xfrm>
              <a:off x="5680880" y="1875429"/>
              <a:ext cx="1908413" cy="276999"/>
            </a:xfrm>
            <a:prstGeom prst="rect">
              <a:avLst/>
            </a:prstGeom>
            <a:noFill/>
            <a:ln w="12700">
              <a:solidFill>
                <a:schemeClr val="tx1"/>
              </a:solidFill>
            </a:ln>
          </p:spPr>
          <p:txBody>
            <a:bodyPr wrap="square" rtlCol="0">
              <a:spAutoFit/>
            </a:bodyPr>
            <a:lstStyle/>
            <a:p>
              <a:r>
                <a:rPr lang="en-US" sz="1200" dirty="0"/>
                <a:t>Hand Wheel (Removable)</a:t>
              </a:r>
            </a:p>
          </p:txBody>
        </p:sp>
        <p:sp>
          <p:nvSpPr>
            <p:cNvPr id="76" name="TextBox 75"/>
            <p:cNvSpPr txBox="1"/>
            <p:nvPr/>
          </p:nvSpPr>
          <p:spPr>
            <a:xfrm>
              <a:off x="5150892" y="1413678"/>
              <a:ext cx="1908413" cy="276999"/>
            </a:xfrm>
            <a:prstGeom prst="rect">
              <a:avLst/>
            </a:prstGeom>
            <a:noFill/>
            <a:ln w="12700">
              <a:solidFill>
                <a:schemeClr val="tx1"/>
              </a:solidFill>
            </a:ln>
          </p:spPr>
          <p:txBody>
            <a:bodyPr wrap="square" rtlCol="0">
              <a:spAutoFit/>
            </a:bodyPr>
            <a:lstStyle/>
            <a:p>
              <a:r>
                <a:rPr lang="en-US" sz="1200" dirty="0"/>
                <a:t>Solar Hoist</a:t>
              </a:r>
            </a:p>
          </p:txBody>
        </p:sp>
        <p:sp>
          <p:nvSpPr>
            <p:cNvPr id="77" name="TextBox 76"/>
            <p:cNvSpPr txBox="1"/>
            <p:nvPr/>
          </p:nvSpPr>
          <p:spPr>
            <a:xfrm>
              <a:off x="6447429" y="3324365"/>
              <a:ext cx="2204114" cy="276999"/>
            </a:xfrm>
            <a:prstGeom prst="rect">
              <a:avLst/>
            </a:prstGeom>
            <a:noFill/>
            <a:ln w="12700">
              <a:solidFill>
                <a:schemeClr val="tx1"/>
              </a:solidFill>
            </a:ln>
          </p:spPr>
          <p:txBody>
            <a:bodyPr wrap="square" rtlCol="0">
              <a:spAutoFit/>
            </a:bodyPr>
            <a:lstStyle/>
            <a:p>
              <a:r>
                <a:rPr lang="en-US" sz="1200" dirty="0"/>
                <a:t>Ultrasonic Level Sensor (U/S)</a:t>
              </a:r>
            </a:p>
          </p:txBody>
        </p:sp>
        <p:sp>
          <p:nvSpPr>
            <p:cNvPr id="78" name="TextBox 77"/>
            <p:cNvSpPr txBox="1"/>
            <p:nvPr/>
          </p:nvSpPr>
          <p:spPr>
            <a:xfrm>
              <a:off x="512928" y="3449470"/>
              <a:ext cx="2204114" cy="276999"/>
            </a:xfrm>
            <a:prstGeom prst="rect">
              <a:avLst/>
            </a:prstGeom>
            <a:noFill/>
            <a:ln w="12700">
              <a:solidFill>
                <a:schemeClr val="tx1"/>
              </a:solidFill>
            </a:ln>
          </p:spPr>
          <p:txBody>
            <a:bodyPr wrap="square" rtlCol="0">
              <a:spAutoFit/>
            </a:bodyPr>
            <a:lstStyle/>
            <a:p>
              <a:r>
                <a:rPr lang="en-US" sz="1200" dirty="0"/>
                <a:t>Ultrasonic Level Sensor (D/S)</a:t>
              </a:r>
            </a:p>
          </p:txBody>
        </p:sp>
        <p:sp>
          <p:nvSpPr>
            <p:cNvPr id="79" name="TextBox 78"/>
            <p:cNvSpPr txBox="1"/>
            <p:nvPr/>
          </p:nvSpPr>
          <p:spPr>
            <a:xfrm>
              <a:off x="1579728" y="2933131"/>
              <a:ext cx="711957" cy="276999"/>
            </a:xfrm>
            <a:prstGeom prst="rect">
              <a:avLst/>
            </a:prstGeom>
            <a:noFill/>
            <a:ln w="12700">
              <a:solidFill>
                <a:schemeClr val="tx1"/>
              </a:solidFill>
            </a:ln>
          </p:spPr>
          <p:txBody>
            <a:bodyPr wrap="square" rtlCol="0">
              <a:spAutoFit/>
            </a:bodyPr>
            <a:lstStyle/>
            <a:p>
              <a:r>
                <a:rPr lang="en-US" sz="1200" dirty="0"/>
                <a:t>Battery</a:t>
              </a:r>
            </a:p>
          </p:txBody>
        </p:sp>
        <p:sp>
          <p:nvSpPr>
            <p:cNvPr id="80" name="TextBox 79"/>
            <p:cNvSpPr txBox="1"/>
            <p:nvPr/>
          </p:nvSpPr>
          <p:spPr>
            <a:xfrm>
              <a:off x="1104330" y="4529917"/>
              <a:ext cx="1337481" cy="276999"/>
            </a:xfrm>
            <a:prstGeom prst="rect">
              <a:avLst/>
            </a:prstGeom>
            <a:noFill/>
            <a:ln w="12700">
              <a:solidFill>
                <a:schemeClr val="tx1"/>
              </a:solidFill>
            </a:ln>
          </p:spPr>
          <p:txBody>
            <a:bodyPr wrap="square" rtlCol="0">
              <a:spAutoFit/>
            </a:bodyPr>
            <a:lstStyle/>
            <a:p>
              <a:r>
                <a:rPr lang="en-US" sz="1200" dirty="0"/>
                <a:t>Gate Guide Frame</a:t>
              </a:r>
            </a:p>
          </p:txBody>
        </p:sp>
        <p:sp>
          <p:nvSpPr>
            <p:cNvPr id="81" name="TextBox 80"/>
            <p:cNvSpPr txBox="1"/>
            <p:nvPr/>
          </p:nvSpPr>
          <p:spPr>
            <a:xfrm>
              <a:off x="1472820" y="3999929"/>
              <a:ext cx="957618" cy="276999"/>
            </a:xfrm>
            <a:prstGeom prst="rect">
              <a:avLst/>
            </a:prstGeom>
            <a:noFill/>
            <a:ln w="12700">
              <a:solidFill>
                <a:schemeClr val="tx1"/>
              </a:solidFill>
            </a:ln>
          </p:spPr>
          <p:txBody>
            <a:bodyPr wrap="square" rtlCol="0">
              <a:spAutoFit/>
            </a:bodyPr>
            <a:lstStyle/>
            <a:p>
              <a:r>
                <a:rPr lang="en-US" sz="1200" dirty="0"/>
                <a:t>Stem NUT</a:t>
              </a:r>
            </a:p>
          </p:txBody>
        </p:sp>
        <p:sp>
          <p:nvSpPr>
            <p:cNvPr id="82" name="TextBox 81"/>
            <p:cNvSpPr txBox="1"/>
            <p:nvPr/>
          </p:nvSpPr>
          <p:spPr>
            <a:xfrm>
              <a:off x="6558886" y="2794378"/>
              <a:ext cx="2204114" cy="276999"/>
            </a:xfrm>
            <a:prstGeom prst="rect">
              <a:avLst/>
            </a:prstGeom>
            <a:noFill/>
            <a:ln w="12700">
              <a:solidFill>
                <a:schemeClr val="tx1"/>
              </a:solidFill>
            </a:ln>
          </p:spPr>
          <p:txBody>
            <a:bodyPr wrap="square" rtlCol="0">
              <a:spAutoFit/>
            </a:bodyPr>
            <a:lstStyle/>
            <a:p>
              <a:r>
                <a:rPr lang="en-US" sz="1200" dirty="0"/>
                <a:t>Protective Enclosure</a:t>
              </a:r>
            </a:p>
          </p:txBody>
        </p:sp>
        <p:cxnSp>
          <p:nvCxnSpPr>
            <p:cNvPr id="83" name="Straight Arrow Connector 82"/>
            <p:cNvCxnSpPr>
              <a:stCxn id="82" idx="1"/>
              <a:endCxn id="61" idx="3"/>
            </p:cNvCxnSpPr>
            <p:nvPr/>
          </p:nvCxnSpPr>
          <p:spPr>
            <a:xfrm flipH="1">
              <a:off x="5730926" y="2932878"/>
              <a:ext cx="827960" cy="41195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7" idx="1"/>
              <a:endCxn id="47" idx="0"/>
            </p:cNvCxnSpPr>
            <p:nvPr/>
          </p:nvCxnSpPr>
          <p:spPr>
            <a:xfrm flipH="1">
              <a:off x="5576247" y="3462865"/>
              <a:ext cx="871182" cy="7532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75" idx="1"/>
            </p:cNvCxnSpPr>
            <p:nvPr/>
          </p:nvCxnSpPr>
          <p:spPr>
            <a:xfrm flipH="1">
              <a:off x="5212307" y="2013929"/>
              <a:ext cx="468573" cy="67581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74" idx="2"/>
              <a:endCxn id="62" idx="2"/>
            </p:cNvCxnSpPr>
            <p:nvPr/>
          </p:nvCxnSpPr>
          <p:spPr>
            <a:xfrm flipH="1">
              <a:off x="3860538" y="1959084"/>
              <a:ext cx="90489" cy="107442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70" idx="1"/>
              <a:endCxn id="67" idx="0"/>
            </p:cNvCxnSpPr>
            <p:nvPr/>
          </p:nvCxnSpPr>
          <p:spPr>
            <a:xfrm flipH="1" flipV="1">
              <a:off x="3127183" y="919869"/>
              <a:ext cx="447392" cy="5228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72" idx="0"/>
            </p:cNvCxnSpPr>
            <p:nvPr/>
          </p:nvCxnSpPr>
          <p:spPr>
            <a:xfrm flipH="1" flipV="1">
              <a:off x="2905835" y="983775"/>
              <a:ext cx="287741" cy="1524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73" idx="2"/>
              <a:endCxn id="66" idx="1"/>
            </p:cNvCxnSpPr>
            <p:nvPr/>
          </p:nvCxnSpPr>
          <p:spPr>
            <a:xfrm>
              <a:off x="2150660" y="1576948"/>
              <a:ext cx="550459" cy="36899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71" idx="2"/>
              <a:endCxn id="101" idx="1"/>
            </p:cNvCxnSpPr>
            <p:nvPr/>
          </p:nvCxnSpPr>
          <p:spPr>
            <a:xfrm flipV="1">
              <a:off x="2000533" y="696284"/>
              <a:ext cx="689995" cy="12776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79" idx="2"/>
              <a:endCxn id="43" idx="1"/>
            </p:cNvCxnSpPr>
            <p:nvPr/>
          </p:nvCxnSpPr>
          <p:spPr>
            <a:xfrm>
              <a:off x="1935707" y="3210130"/>
              <a:ext cx="1922060" cy="18929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78" idx="3"/>
              <a:endCxn id="44" idx="0"/>
            </p:cNvCxnSpPr>
            <p:nvPr/>
          </p:nvCxnSpPr>
          <p:spPr>
            <a:xfrm flipV="1">
              <a:off x="2717042" y="3540032"/>
              <a:ext cx="673289" cy="4793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81" idx="3"/>
              <a:endCxn id="55" idx="1"/>
            </p:cNvCxnSpPr>
            <p:nvPr/>
          </p:nvCxnSpPr>
          <p:spPr>
            <a:xfrm flipV="1">
              <a:off x="2430438" y="3745874"/>
              <a:ext cx="1971889" cy="39255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80" idx="3"/>
              <a:endCxn id="58" idx="1"/>
            </p:cNvCxnSpPr>
            <p:nvPr/>
          </p:nvCxnSpPr>
          <p:spPr>
            <a:xfrm>
              <a:off x="2441811" y="4668417"/>
              <a:ext cx="1542198" cy="45745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76" idx="1"/>
              <a:endCxn id="50" idx="0"/>
            </p:cNvCxnSpPr>
            <p:nvPr/>
          </p:nvCxnSpPr>
          <p:spPr>
            <a:xfrm flipH="1">
              <a:off x="4513287" y="1552178"/>
              <a:ext cx="637605" cy="158858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H="1">
              <a:off x="5883326" y="2453269"/>
              <a:ext cx="827960" cy="41195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6841811" y="2242982"/>
              <a:ext cx="1908413" cy="276999"/>
            </a:xfrm>
            <a:prstGeom prst="rect">
              <a:avLst/>
            </a:prstGeom>
            <a:noFill/>
            <a:ln w="12700">
              <a:solidFill>
                <a:schemeClr val="tx1"/>
              </a:solidFill>
            </a:ln>
          </p:spPr>
          <p:txBody>
            <a:bodyPr wrap="square" rtlCol="0">
              <a:spAutoFit/>
            </a:bodyPr>
            <a:lstStyle/>
            <a:p>
              <a:r>
                <a:rPr lang="en-US" sz="1200" dirty="0"/>
                <a:t>Grating</a:t>
              </a:r>
            </a:p>
          </p:txBody>
        </p:sp>
      </p:grpSp>
      <p:pic>
        <p:nvPicPr>
          <p:cNvPr id="106" name="Picture 2"/>
          <p:cNvPicPr>
            <a:picLocks noChangeAspect="1" noChangeArrowheads="1"/>
          </p:cNvPicPr>
          <p:nvPr/>
        </p:nvPicPr>
        <p:blipFill>
          <a:blip r:embed="rId3" cstate="email"/>
          <a:srcRect/>
          <a:stretch>
            <a:fillRect/>
          </a:stretch>
        </p:blipFill>
        <p:spPr bwMode="auto">
          <a:xfrm>
            <a:off x="6824792" y="3830420"/>
            <a:ext cx="1727629" cy="2646580"/>
          </a:xfrm>
          <a:prstGeom prst="rect">
            <a:avLst/>
          </a:prstGeom>
          <a:noFill/>
          <a:ln w="9525">
            <a:noFill/>
            <a:miter lim="800000"/>
            <a:headEnd/>
            <a:tailEnd/>
          </a:ln>
        </p:spPr>
      </p:pic>
    </p:spTree>
    <p:extLst>
      <p:ext uri="{BB962C8B-B14F-4D97-AF65-F5344CB8AC3E}">
        <p14:creationId xmlns:p14="http://schemas.microsoft.com/office/powerpoint/2010/main" xmlns="" val="31121151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sp>
        <p:nvSpPr>
          <p:cNvPr id="8" name="Rectangle 7"/>
          <p:cNvSpPr/>
          <p:nvPr/>
        </p:nvSpPr>
        <p:spPr>
          <a:xfrm>
            <a:off x="381000" y="371868"/>
            <a:ext cx="6553200" cy="338554"/>
          </a:xfrm>
          <a:prstGeom prst="rect">
            <a:avLst/>
          </a:prstGeom>
        </p:spPr>
        <p:txBody>
          <a:bodyPr wrap="square">
            <a:spAutoFit/>
          </a:bodyPr>
          <a:lstStyle/>
          <a:p>
            <a:pPr algn="just">
              <a:lnSpc>
                <a:spcPct val="80000"/>
              </a:lnSpc>
              <a:buNone/>
              <a:defRPr/>
            </a:pPr>
            <a:r>
              <a:rPr lang="en-US" sz="2000" b="1" dirty="0"/>
              <a:t>Case Study of KBJNL – Gate Installation &amp; Retrofitting</a:t>
            </a:r>
          </a:p>
        </p:txBody>
      </p:sp>
      <p:sp>
        <p:nvSpPr>
          <p:cNvPr id="22" name="Rectangle 21"/>
          <p:cNvSpPr/>
          <p:nvPr/>
        </p:nvSpPr>
        <p:spPr>
          <a:xfrm>
            <a:off x="838200" y="4227731"/>
            <a:ext cx="6248400" cy="369332"/>
          </a:xfrm>
          <a:prstGeom prst="rect">
            <a:avLst/>
          </a:prstGeom>
        </p:spPr>
        <p:txBody>
          <a:bodyPr wrap="square">
            <a:spAutoFit/>
          </a:bodyPr>
          <a:lstStyle/>
          <a:p>
            <a:endParaRPr lang="en-IN" b="1" dirty="0">
              <a:effectLst/>
              <a:latin typeface="Arial" pitchFamily="34" charset="0"/>
              <a:cs typeface="Arial" pitchFamily="34" charset="0"/>
            </a:endParaRPr>
          </a:p>
        </p:txBody>
      </p:sp>
      <p:pic>
        <p:nvPicPr>
          <p:cNvPr id="16" name="Picture 15"/>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6483180" y="1447800"/>
            <a:ext cx="2438400" cy="3653523"/>
          </a:xfrm>
          <a:prstGeom prst="rect">
            <a:avLst/>
          </a:prstGeom>
        </p:spPr>
      </p:pic>
      <p:pic>
        <p:nvPicPr>
          <p:cNvPr id="17" name="Picture 3" descr="C:\Users\Sandesh\Downloads\picsnarayanpur (1)\IMG-20150817-WA0015.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3421076" y="3201722"/>
            <a:ext cx="2736023" cy="2052017"/>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5" descr="C:\Users\Sandesh\Downloads\picsnarayanpur (1)\IMG-20150817-WA0019.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228600" y="3201722"/>
            <a:ext cx="2857500" cy="2143125"/>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18"/>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293541" y="1143000"/>
            <a:ext cx="2850571" cy="1895327"/>
          </a:xfrm>
          <a:prstGeom prst="rect">
            <a:avLst/>
          </a:prstGeom>
        </p:spPr>
      </p:pic>
      <p:pic>
        <p:nvPicPr>
          <p:cNvPr id="20" name="Picture 19"/>
          <p:cNvPicPr>
            <a:picLocks noChangeAspect="1"/>
          </p:cNvPicPr>
          <p:nvPr/>
        </p:nvPicPr>
        <p:blipFill>
          <a:blip r:embed="rId7" cstate="email">
            <a:extLst>
              <a:ext uri="{28A0092B-C50C-407E-A947-70E740481C1C}">
                <a14:useLocalDpi xmlns:a14="http://schemas.microsoft.com/office/drawing/2010/main" xmlns=""/>
              </a:ext>
            </a:extLst>
          </a:blip>
          <a:stretch>
            <a:fillRect/>
          </a:stretch>
        </p:blipFill>
        <p:spPr>
          <a:xfrm>
            <a:off x="3306528" y="1143000"/>
            <a:ext cx="2850571" cy="1895327"/>
          </a:xfrm>
          <a:prstGeom prst="rect">
            <a:avLst/>
          </a:prstGeom>
        </p:spPr>
      </p:pic>
    </p:spTree>
    <p:extLst>
      <p:ext uri="{BB962C8B-B14F-4D97-AF65-F5344CB8AC3E}">
        <p14:creationId xmlns:p14="http://schemas.microsoft.com/office/powerpoint/2010/main" xmlns="" val="108484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allAtOnce"/>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sp>
        <p:nvSpPr>
          <p:cNvPr id="8" name="Rectangle 7"/>
          <p:cNvSpPr/>
          <p:nvPr/>
        </p:nvSpPr>
        <p:spPr>
          <a:xfrm>
            <a:off x="381000" y="371868"/>
            <a:ext cx="5448300" cy="338554"/>
          </a:xfrm>
          <a:prstGeom prst="rect">
            <a:avLst/>
          </a:prstGeom>
        </p:spPr>
        <p:txBody>
          <a:bodyPr wrap="square">
            <a:spAutoFit/>
          </a:bodyPr>
          <a:lstStyle/>
          <a:p>
            <a:pPr algn="just">
              <a:lnSpc>
                <a:spcPct val="80000"/>
              </a:lnSpc>
              <a:buNone/>
              <a:defRPr/>
            </a:pPr>
            <a:r>
              <a:rPr lang="en-US" sz="2000" b="1" dirty="0"/>
              <a:t>Case Study of KBJNL – Farmer Information Kiosk</a:t>
            </a:r>
          </a:p>
        </p:txBody>
      </p:sp>
      <p:pic>
        <p:nvPicPr>
          <p:cNvPr id="9" name="Picture 8" descr="IMG-20151007-WA0013.jpg"/>
          <p:cNvPicPr>
            <a:picLocks noChangeAspect="1"/>
          </p:cNvPicPr>
          <p:nvPr/>
        </p:nvPicPr>
        <p:blipFill>
          <a:blip r:embed="rId3" cstate="email"/>
          <a:stretch>
            <a:fillRect/>
          </a:stretch>
        </p:blipFill>
        <p:spPr>
          <a:xfrm>
            <a:off x="945254" y="990600"/>
            <a:ext cx="1797945" cy="2397260"/>
          </a:xfrm>
          <a:prstGeom prst="rect">
            <a:avLst/>
          </a:prstGeom>
        </p:spPr>
      </p:pic>
      <p:pic>
        <p:nvPicPr>
          <p:cNvPr id="10" name="Picture 9" descr="IMG-20151007-WA0014.jpg"/>
          <p:cNvPicPr>
            <a:picLocks noChangeAspect="1"/>
          </p:cNvPicPr>
          <p:nvPr/>
        </p:nvPicPr>
        <p:blipFill>
          <a:blip r:embed="rId4" cstate="email"/>
          <a:stretch>
            <a:fillRect/>
          </a:stretch>
        </p:blipFill>
        <p:spPr>
          <a:xfrm>
            <a:off x="945254" y="3549140"/>
            <a:ext cx="1769370" cy="2359160"/>
          </a:xfrm>
          <a:prstGeom prst="rect">
            <a:avLst/>
          </a:prstGeom>
        </p:spPr>
      </p:pic>
      <p:pic>
        <p:nvPicPr>
          <p:cNvPr id="11" name="Picture 10" descr="FarmerDashboardEng.png"/>
          <p:cNvPicPr>
            <a:picLocks noChangeAspect="1"/>
          </p:cNvPicPr>
          <p:nvPr/>
        </p:nvPicPr>
        <p:blipFill>
          <a:blip r:embed="rId5" cstate="email"/>
          <a:stretch>
            <a:fillRect/>
          </a:stretch>
        </p:blipFill>
        <p:spPr>
          <a:xfrm>
            <a:off x="3352800" y="990600"/>
            <a:ext cx="4953000" cy="2488604"/>
          </a:xfrm>
          <a:prstGeom prst="rect">
            <a:avLst/>
          </a:prstGeom>
        </p:spPr>
      </p:pic>
      <p:pic>
        <p:nvPicPr>
          <p:cNvPr id="12" name="Picture 11" descr="FarmerdashboardKan.png"/>
          <p:cNvPicPr>
            <a:picLocks noChangeAspect="1"/>
          </p:cNvPicPr>
          <p:nvPr/>
        </p:nvPicPr>
        <p:blipFill>
          <a:blip r:embed="rId6" cstate="email"/>
          <a:stretch>
            <a:fillRect/>
          </a:stretch>
        </p:blipFill>
        <p:spPr>
          <a:xfrm>
            <a:off x="3421754" y="3593069"/>
            <a:ext cx="4807846" cy="2399218"/>
          </a:xfrm>
          <a:prstGeom prst="rect">
            <a:avLst/>
          </a:prstGeom>
        </p:spPr>
      </p:pic>
    </p:spTree>
    <p:extLst>
      <p:ext uri="{BB962C8B-B14F-4D97-AF65-F5344CB8AC3E}">
        <p14:creationId xmlns:p14="http://schemas.microsoft.com/office/powerpoint/2010/main" xmlns="" val="13101984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sp>
        <p:nvSpPr>
          <p:cNvPr id="8" name="Rectangle 7"/>
          <p:cNvSpPr/>
          <p:nvPr/>
        </p:nvSpPr>
        <p:spPr>
          <a:xfrm>
            <a:off x="381000" y="371868"/>
            <a:ext cx="4953000" cy="344710"/>
          </a:xfrm>
          <a:prstGeom prst="rect">
            <a:avLst/>
          </a:prstGeom>
        </p:spPr>
        <p:txBody>
          <a:bodyPr wrap="square">
            <a:spAutoFit/>
          </a:bodyPr>
          <a:lstStyle/>
          <a:p>
            <a:pPr algn="just">
              <a:lnSpc>
                <a:spcPct val="80000"/>
              </a:lnSpc>
              <a:buNone/>
              <a:defRPr/>
            </a:pPr>
            <a:r>
              <a:rPr lang="en-US" sz="2000" b="1" dirty="0"/>
              <a:t>Case Study of KBJNL – Farmer Dash Board</a:t>
            </a:r>
          </a:p>
        </p:txBody>
      </p:sp>
      <p:pic>
        <p:nvPicPr>
          <p:cNvPr id="9" name="Picture 8" descr="PersonalDetails_English.p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34636" y="990600"/>
            <a:ext cx="8866257" cy="4864984"/>
          </a:xfrm>
          <a:prstGeom prst="rect">
            <a:avLst/>
          </a:prstGeom>
        </p:spPr>
      </p:pic>
    </p:spTree>
    <p:extLst>
      <p:ext uri="{BB962C8B-B14F-4D97-AF65-F5344CB8AC3E}">
        <p14:creationId xmlns:p14="http://schemas.microsoft.com/office/powerpoint/2010/main" xmlns="" val="30612302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sp>
        <p:nvSpPr>
          <p:cNvPr id="8" name="Rectangle 7"/>
          <p:cNvSpPr/>
          <p:nvPr/>
        </p:nvSpPr>
        <p:spPr>
          <a:xfrm>
            <a:off x="381000" y="371868"/>
            <a:ext cx="4953000" cy="344710"/>
          </a:xfrm>
          <a:prstGeom prst="rect">
            <a:avLst/>
          </a:prstGeom>
        </p:spPr>
        <p:txBody>
          <a:bodyPr wrap="square">
            <a:spAutoFit/>
          </a:bodyPr>
          <a:lstStyle/>
          <a:p>
            <a:pPr algn="just">
              <a:lnSpc>
                <a:spcPct val="80000"/>
              </a:lnSpc>
              <a:buNone/>
              <a:defRPr/>
            </a:pPr>
            <a:r>
              <a:rPr lang="en-US" sz="2000" b="1" dirty="0"/>
              <a:t>Case Study of KBJNL – Water Demand </a:t>
            </a:r>
          </a:p>
        </p:txBody>
      </p:sp>
      <p:pic>
        <p:nvPicPr>
          <p:cNvPr id="9" name="Picture 8" descr="ViewWateDemand_English.p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3855" y="838200"/>
            <a:ext cx="9144000" cy="4376771"/>
          </a:xfrm>
          <a:prstGeom prst="rect">
            <a:avLst/>
          </a:prstGeom>
        </p:spPr>
      </p:pic>
    </p:spTree>
    <p:extLst>
      <p:ext uri="{BB962C8B-B14F-4D97-AF65-F5344CB8AC3E}">
        <p14:creationId xmlns:p14="http://schemas.microsoft.com/office/powerpoint/2010/main" xmlns="" val="22420602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sp>
        <p:nvSpPr>
          <p:cNvPr id="8" name="Rectangle 7"/>
          <p:cNvSpPr/>
          <p:nvPr/>
        </p:nvSpPr>
        <p:spPr>
          <a:xfrm>
            <a:off x="381000" y="371868"/>
            <a:ext cx="4953000" cy="344710"/>
          </a:xfrm>
          <a:prstGeom prst="rect">
            <a:avLst/>
          </a:prstGeom>
        </p:spPr>
        <p:txBody>
          <a:bodyPr wrap="square">
            <a:spAutoFit/>
          </a:bodyPr>
          <a:lstStyle/>
          <a:p>
            <a:pPr algn="just">
              <a:lnSpc>
                <a:spcPct val="80000"/>
              </a:lnSpc>
              <a:buNone/>
              <a:defRPr/>
            </a:pPr>
            <a:r>
              <a:rPr lang="en-US" sz="2000" b="1" dirty="0"/>
              <a:t>Case Study of KBJNL – Water Bill</a:t>
            </a:r>
          </a:p>
        </p:txBody>
      </p:sp>
      <p:pic>
        <p:nvPicPr>
          <p:cNvPr id="10" name="Picture 9" descr="ViewWaterBillPayment_English.p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0" y="1143000"/>
            <a:ext cx="9144000" cy="4999205"/>
          </a:xfrm>
          <a:prstGeom prst="rect">
            <a:avLst/>
          </a:prstGeom>
        </p:spPr>
      </p:pic>
    </p:spTree>
    <p:extLst>
      <p:ext uri="{BB962C8B-B14F-4D97-AF65-F5344CB8AC3E}">
        <p14:creationId xmlns:p14="http://schemas.microsoft.com/office/powerpoint/2010/main" xmlns="" val="24102466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sp>
        <p:nvSpPr>
          <p:cNvPr id="8" name="Rectangle 7"/>
          <p:cNvSpPr/>
          <p:nvPr/>
        </p:nvSpPr>
        <p:spPr>
          <a:xfrm>
            <a:off x="381000" y="371868"/>
            <a:ext cx="4953000" cy="344710"/>
          </a:xfrm>
          <a:prstGeom prst="rect">
            <a:avLst/>
          </a:prstGeom>
        </p:spPr>
        <p:txBody>
          <a:bodyPr wrap="square">
            <a:spAutoFit/>
          </a:bodyPr>
          <a:lstStyle/>
          <a:p>
            <a:pPr algn="just">
              <a:lnSpc>
                <a:spcPct val="80000"/>
              </a:lnSpc>
              <a:buNone/>
              <a:defRPr/>
            </a:pPr>
            <a:r>
              <a:rPr lang="en-US" sz="2000" b="1" dirty="0"/>
              <a:t>Case Study of KBJNL – Soil Health Card</a:t>
            </a:r>
          </a:p>
        </p:txBody>
      </p:sp>
      <p:pic>
        <p:nvPicPr>
          <p:cNvPr id="9" name="Picture 8" descr="SoilHealthCard_English.png"/>
          <p:cNvPicPr>
            <a:picLocks noChangeAspect="1"/>
          </p:cNvPicPr>
          <p:nvPr/>
        </p:nvPicPr>
        <p:blipFill rotWithShape="1">
          <a:blip r:embed="rId3" cstate="email">
            <a:extLst>
              <a:ext uri="{28A0092B-C50C-407E-A947-70E740481C1C}">
                <a14:useLocalDpi xmlns:a14="http://schemas.microsoft.com/office/drawing/2010/main" xmlns=""/>
              </a:ext>
            </a:extLst>
          </a:blip>
          <a:srcRect l="12162" r="11081"/>
          <a:stretch/>
        </p:blipFill>
        <p:spPr>
          <a:xfrm>
            <a:off x="990600" y="704226"/>
            <a:ext cx="7018638" cy="5426410"/>
          </a:xfrm>
          <a:prstGeom prst="rect">
            <a:avLst/>
          </a:prstGeom>
        </p:spPr>
      </p:pic>
    </p:spTree>
    <p:extLst>
      <p:ext uri="{BB962C8B-B14F-4D97-AF65-F5344CB8AC3E}">
        <p14:creationId xmlns:p14="http://schemas.microsoft.com/office/powerpoint/2010/main" xmlns="" val="35469884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sp>
        <p:nvSpPr>
          <p:cNvPr id="8" name="Rectangle 7"/>
          <p:cNvSpPr/>
          <p:nvPr/>
        </p:nvSpPr>
        <p:spPr>
          <a:xfrm>
            <a:off x="381000" y="371868"/>
            <a:ext cx="6324600" cy="338554"/>
          </a:xfrm>
          <a:prstGeom prst="rect">
            <a:avLst/>
          </a:prstGeom>
        </p:spPr>
        <p:txBody>
          <a:bodyPr wrap="square">
            <a:spAutoFit/>
          </a:bodyPr>
          <a:lstStyle/>
          <a:p>
            <a:pPr algn="just">
              <a:lnSpc>
                <a:spcPct val="80000"/>
              </a:lnSpc>
              <a:buNone/>
              <a:defRPr/>
            </a:pPr>
            <a:r>
              <a:rPr lang="en-US" sz="2000" b="1" dirty="0"/>
              <a:t>Case Study of KBJNL – State level commodity rates</a:t>
            </a:r>
          </a:p>
        </p:txBody>
      </p:sp>
      <p:pic>
        <p:nvPicPr>
          <p:cNvPr id="10" name="Picture 9" descr="CommodityRate_English.p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0" y="907777"/>
            <a:ext cx="9144000" cy="5042446"/>
          </a:xfrm>
          <a:prstGeom prst="rect">
            <a:avLst/>
          </a:prstGeom>
        </p:spPr>
      </p:pic>
    </p:spTree>
    <p:extLst>
      <p:ext uri="{BB962C8B-B14F-4D97-AF65-F5344CB8AC3E}">
        <p14:creationId xmlns:p14="http://schemas.microsoft.com/office/powerpoint/2010/main" xmlns="" val="19662020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sp>
        <p:nvSpPr>
          <p:cNvPr id="8" name="Rectangle 7"/>
          <p:cNvSpPr/>
          <p:nvPr/>
        </p:nvSpPr>
        <p:spPr>
          <a:xfrm>
            <a:off x="381000" y="371868"/>
            <a:ext cx="6324600" cy="338554"/>
          </a:xfrm>
          <a:prstGeom prst="rect">
            <a:avLst/>
          </a:prstGeom>
        </p:spPr>
        <p:txBody>
          <a:bodyPr wrap="square">
            <a:spAutoFit/>
          </a:bodyPr>
          <a:lstStyle/>
          <a:p>
            <a:pPr algn="just">
              <a:lnSpc>
                <a:spcPct val="80000"/>
              </a:lnSpc>
              <a:buNone/>
              <a:defRPr/>
            </a:pPr>
            <a:r>
              <a:rPr lang="en-US" sz="2000" b="1" dirty="0"/>
              <a:t>Case Study of KBJNL – GIS</a:t>
            </a:r>
          </a:p>
        </p:txBody>
      </p:sp>
      <p:graphicFrame>
        <p:nvGraphicFramePr>
          <p:cNvPr id="9" name="Diagram 8"/>
          <p:cNvGraphicFramePr/>
          <p:nvPr>
            <p:extLst>
              <p:ext uri="{D42A27DB-BD31-4B8C-83A1-F6EECF244321}">
                <p14:modId xmlns:p14="http://schemas.microsoft.com/office/powerpoint/2010/main" xmlns="" val="2781153682"/>
              </p:ext>
            </p:extLst>
          </p:nvPr>
        </p:nvGraphicFramePr>
        <p:xfrm>
          <a:off x="762000" y="1397000"/>
          <a:ext cx="7696200" cy="408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286559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TextBox 9"/>
          <p:cNvSpPr txBox="1">
            <a:spLocks noChangeArrowheads="1"/>
          </p:cNvSpPr>
          <p:nvPr/>
        </p:nvSpPr>
        <p:spPr bwMode="auto">
          <a:xfrm>
            <a:off x="457200" y="4191000"/>
            <a:ext cx="184150" cy="554038"/>
          </a:xfrm>
          <a:prstGeom prst="rect">
            <a:avLst/>
          </a:prstGeom>
          <a:noFill/>
          <a:ln w="9525">
            <a:noFill/>
            <a:miter lim="800000"/>
            <a:headEnd/>
            <a:tailEnd/>
          </a:ln>
        </p:spPr>
        <p:txBody>
          <a:bodyPr wrap="none">
            <a:spAutoFit/>
          </a:bodyPr>
          <a:lstStyle/>
          <a:p>
            <a:endParaRPr lang="en-US" sz="1200" dirty="0">
              <a:latin typeface="Calibri" pitchFamily="34" charset="0"/>
            </a:endParaRPr>
          </a:p>
          <a:p>
            <a:endParaRPr lang="en-US" dirty="0">
              <a:latin typeface="Calibri" pitchFamily="34" charset="0"/>
            </a:endParaRPr>
          </a:p>
        </p:txBody>
      </p:sp>
      <p:grpSp>
        <p:nvGrpSpPr>
          <p:cNvPr id="2" name="Group 32"/>
          <p:cNvGrpSpPr/>
          <p:nvPr/>
        </p:nvGrpSpPr>
        <p:grpSpPr>
          <a:xfrm>
            <a:off x="0" y="6096000"/>
            <a:ext cx="9144000" cy="762000"/>
            <a:chOff x="0" y="6096000"/>
            <a:chExt cx="9144000" cy="762000"/>
          </a:xfrm>
        </p:grpSpPr>
        <p:sp>
          <p:nvSpPr>
            <p:cNvPr id="34" name="Rectangle 33"/>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1" descr="LOGO1"/>
            <p:cNvPicPr>
              <a:picLocks noChangeAspect="1" noChangeArrowheads="1"/>
            </p:cNvPicPr>
            <p:nvPr/>
          </p:nvPicPr>
          <p:blipFill>
            <a:blip r:embed="rId3" cstate="email"/>
            <a:srcRect/>
            <a:stretch>
              <a:fillRect/>
            </a:stretch>
          </p:blipFill>
          <p:spPr bwMode="auto">
            <a:xfrm>
              <a:off x="152400" y="6248400"/>
              <a:ext cx="502920" cy="533400"/>
            </a:xfrm>
            <a:prstGeom prst="rect">
              <a:avLst/>
            </a:prstGeom>
            <a:noFill/>
            <a:ln w="9525">
              <a:noFill/>
              <a:miter lim="800000"/>
              <a:headEnd/>
              <a:tailEnd/>
            </a:ln>
          </p:spPr>
        </p:pic>
        <p:sp>
          <p:nvSpPr>
            <p:cNvPr id="36" name="TextBox 35"/>
            <p:cNvSpPr txBox="1"/>
            <p:nvPr/>
          </p:nvSpPr>
          <p:spPr>
            <a:xfrm>
              <a:off x="773805" y="6312795"/>
              <a:ext cx="3200400" cy="369332"/>
            </a:xfrm>
            <a:prstGeom prst="rect">
              <a:avLst/>
            </a:prstGeom>
            <a:noFill/>
          </p:spPr>
          <p:txBody>
            <a:bodyPr wrap="square" rtlCol="0">
              <a:spAutoFit/>
            </a:bodyPr>
            <a:lstStyle/>
            <a:p>
              <a:r>
                <a:rPr lang="en-US" dirty="0">
                  <a:solidFill>
                    <a:srgbClr val="0070C0"/>
                  </a:solidFill>
                  <a:latin typeface="Impact" pitchFamily="34" charset="0"/>
                </a:rPr>
                <a:t>Mechatronics Systems Pvt. Ltd.</a:t>
              </a:r>
            </a:p>
          </p:txBody>
        </p:sp>
      </p:grpSp>
      <p:sp>
        <p:nvSpPr>
          <p:cNvPr id="42" name="TextBox 41"/>
          <p:cNvSpPr txBox="1"/>
          <p:nvPr/>
        </p:nvSpPr>
        <p:spPr>
          <a:xfrm>
            <a:off x="0" y="928670"/>
            <a:ext cx="9144000" cy="1231106"/>
          </a:xfrm>
          <a:prstGeom prst="rect">
            <a:avLst/>
          </a:prstGeom>
          <a:solidFill>
            <a:schemeClr val="bg1">
              <a:lumMod val="85000"/>
            </a:schemeClr>
          </a:solidFill>
          <a:ln>
            <a:noFill/>
          </a:ln>
        </p:spPr>
        <p:txBody>
          <a:bodyPr wrap="square">
            <a:spAutoFit/>
          </a:bodyPr>
          <a:lstStyle/>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sz="2000" dirty="0">
              <a:latin typeface="Calibri" pitchFamily="34" charset="0"/>
            </a:endParaRPr>
          </a:p>
        </p:txBody>
      </p:sp>
      <p:sp>
        <p:nvSpPr>
          <p:cNvPr id="43" name="TextBox 9"/>
          <p:cNvSpPr txBox="1">
            <a:spLocks noChangeArrowheads="1"/>
          </p:cNvSpPr>
          <p:nvPr/>
        </p:nvSpPr>
        <p:spPr bwMode="auto">
          <a:xfrm>
            <a:off x="457200" y="4191000"/>
            <a:ext cx="184150" cy="554038"/>
          </a:xfrm>
          <a:prstGeom prst="rect">
            <a:avLst/>
          </a:prstGeom>
          <a:noFill/>
          <a:ln w="9525">
            <a:noFill/>
            <a:miter lim="800000"/>
            <a:headEnd/>
            <a:tailEnd/>
          </a:ln>
        </p:spPr>
        <p:txBody>
          <a:bodyPr wrap="none">
            <a:spAutoFit/>
          </a:bodyPr>
          <a:lstStyle/>
          <a:p>
            <a:endParaRPr lang="en-US" sz="1200">
              <a:latin typeface="Calibri" pitchFamily="34" charset="0"/>
            </a:endParaRPr>
          </a:p>
          <a:p>
            <a:endParaRPr lang="en-US">
              <a:latin typeface="Calibri" pitchFamily="34" charset="0"/>
            </a:endParaRPr>
          </a:p>
        </p:txBody>
      </p:sp>
      <p:pic>
        <p:nvPicPr>
          <p:cNvPr id="44" name="Picture 3"/>
          <p:cNvPicPr>
            <a:picLocks noChangeAspect="1" noChangeArrowheads="1"/>
          </p:cNvPicPr>
          <p:nvPr/>
        </p:nvPicPr>
        <p:blipFill>
          <a:blip r:embed="rId4" cstate="email"/>
          <a:srcRect/>
          <a:stretch>
            <a:fillRect/>
          </a:stretch>
        </p:blipFill>
        <p:spPr bwMode="auto">
          <a:xfrm>
            <a:off x="7286644" y="1000108"/>
            <a:ext cx="1400156" cy="1071185"/>
          </a:xfrm>
          <a:prstGeom prst="rect">
            <a:avLst/>
          </a:prstGeom>
          <a:ln>
            <a:noFill/>
          </a:ln>
          <a:effectLst>
            <a:outerShdw blurRad="292100" dist="139700" dir="2700000" algn="tl" rotWithShape="0">
              <a:srgbClr val="333333">
                <a:alpha val="65000"/>
              </a:srgbClr>
            </a:outerShdw>
          </a:effectLst>
        </p:spPr>
      </p:pic>
      <p:pic>
        <p:nvPicPr>
          <p:cNvPr id="45" name="Picture 8"/>
          <p:cNvPicPr>
            <a:picLocks noChangeAspect="1" noChangeArrowheads="1"/>
          </p:cNvPicPr>
          <p:nvPr/>
        </p:nvPicPr>
        <p:blipFill>
          <a:blip r:embed="rId5" cstate="email"/>
          <a:srcRect/>
          <a:stretch>
            <a:fillRect/>
          </a:stretch>
        </p:blipFill>
        <p:spPr bwMode="auto">
          <a:xfrm>
            <a:off x="500034" y="1000108"/>
            <a:ext cx="1382741" cy="1093179"/>
          </a:xfrm>
          <a:prstGeom prst="rect">
            <a:avLst/>
          </a:prstGeom>
          <a:ln>
            <a:noFill/>
          </a:ln>
          <a:effectLst>
            <a:outerShdw blurRad="292100" dist="139700" dir="2700000" algn="tl" rotWithShape="0">
              <a:srgbClr val="333333">
                <a:alpha val="65000"/>
              </a:srgbClr>
            </a:outerShdw>
          </a:effectLst>
        </p:spPr>
      </p:pic>
      <p:pic>
        <p:nvPicPr>
          <p:cNvPr id="46" name="Picture 45" descr="T8260071-Aqueduct_or_irrigation_canal_in_California,_USA-SPL.jpg"/>
          <p:cNvPicPr>
            <a:picLocks noChangeAspect="1"/>
          </p:cNvPicPr>
          <p:nvPr/>
        </p:nvPicPr>
        <p:blipFill>
          <a:blip r:embed="rId6" cstate="email"/>
          <a:stretch>
            <a:fillRect/>
          </a:stretch>
        </p:blipFill>
        <p:spPr>
          <a:xfrm>
            <a:off x="4929190" y="1000108"/>
            <a:ext cx="1382710" cy="1137009"/>
          </a:xfrm>
          <a:prstGeom prst="rect">
            <a:avLst/>
          </a:prstGeom>
          <a:ln>
            <a:noFill/>
          </a:ln>
          <a:effectLst>
            <a:outerShdw blurRad="292100" dist="139700" dir="2700000" algn="tl" rotWithShape="0">
              <a:srgbClr val="333333">
                <a:alpha val="65000"/>
              </a:srgbClr>
            </a:outerShdw>
          </a:effectLst>
        </p:spPr>
      </p:pic>
      <p:pic>
        <p:nvPicPr>
          <p:cNvPr id="47" name="Picture 46" descr="cauvery.jpg"/>
          <p:cNvPicPr>
            <a:picLocks noChangeAspect="1"/>
          </p:cNvPicPr>
          <p:nvPr/>
        </p:nvPicPr>
        <p:blipFill>
          <a:blip r:embed="rId7" cstate="email"/>
          <a:stretch>
            <a:fillRect/>
          </a:stretch>
        </p:blipFill>
        <p:spPr>
          <a:xfrm>
            <a:off x="2676508" y="1000108"/>
            <a:ext cx="1395426" cy="1077256"/>
          </a:xfrm>
          <a:prstGeom prst="rect">
            <a:avLst/>
          </a:prstGeom>
          <a:ln>
            <a:noFill/>
          </a:ln>
          <a:effectLst>
            <a:outerShdw blurRad="292100" dist="139700" dir="2700000" algn="tl" rotWithShape="0">
              <a:srgbClr val="333333">
                <a:alpha val="65000"/>
              </a:srgbClr>
            </a:outerShdw>
          </a:effectLst>
        </p:spPr>
      </p:pic>
      <p:sp>
        <p:nvSpPr>
          <p:cNvPr id="48" name="TextBox 47"/>
          <p:cNvSpPr txBox="1"/>
          <p:nvPr/>
        </p:nvSpPr>
        <p:spPr>
          <a:xfrm>
            <a:off x="304800" y="2285992"/>
            <a:ext cx="1600200" cy="954107"/>
          </a:xfrm>
          <a:prstGeom prst="rect">
            <a:avLst/>
          </a:prstGeom>
          <a:noFill/>
        </p:spPr>
        <p:txBody>
          <a:bodyPr wrap="square" rtlCol="0">
            <a:spAutoFit/>
          </a:bodyPr>
          <a:lstStyle/>
          <a:p>
            <a:pPr algn="ctr"/>
            <a:r>
              <a:rPr lang="en-US" sz="1400" b="1" dirty="0">
                <a:solidFill>
                  <a:schemeClr val="bg1"/>
                </a:solidFill>
              </a:rPr>
              <a:t>Hydro meteorological information systems</a:t>
            </a:r>
          </a:p>
        </p:txBody>
      </p:sp>
      <p:sp>
        <p:nvSpPr>
          <p:cNvPr id="49" name="TextBox 48"/>
          <p:cNvSpPr txBox="1"/>
          <p:nvPr/>
        </p:nvSpPr>
        <p:spPr>
          <a:xfrm>
            <a:off x="2000232" y="2362192"/>
            <a:ext cx="2643206" cy="738664"/>
          </a:xfrm>
          <a:prstGeom prst="rect">
            <a:avLst/>
          </a:prstGeom>
          <a:noFill/>
        </p:spPr>
        <p:txBody>
          <a:bodyPr wrap="square" rtlCol="0">
            <a:spAutoFit/>
          </a:bodyPr>
          <a:lstStyle/>
          <a:p>
            <a:pPr algn="ctr"/>
            <a:r>
              <a:rPr lang="en-US" sz="1400" b="1" dirty="0">
                <a:solidFill>
                  <a:schemeClr val="bg1"/>
                </a:solidFill>
              </a:rPr>
              <a:t>Flood forecasting and flood management systems with Dam Automation</a:t>
            </a:r>
          </a:p>
        </p:txBody>
      </p:sp>
      <p:sp>
        <p:nvSpPr>
          <p:cNvPr id="50" name="TextBox 49"/>
          <p:cNvSpPr txBox="1"/>
          <p:nvPr/>
        </p:nvSpPr>
        <p:spPr>
          <a:xfrm>
            <a:off x="4714892" y="2325461"/>
            <a:ext cx="2286000" cy="738664"/>
          </a:xfrm>
          <a:prstGeom prst="rect">
            <a:avLst/>
          </a:prstGeom>
          <a:noFill/>
        </p:spPr>
        <p:txBody>
          <a:bodyPr wrap="square" rtlCol="0">
            <a:spAutoFit/>
          </a:bodyPr>
          <a:lstStyle/>
          <a:p>
            <a:pPr algn="ctr"/>
            <a:r>
              <a:rPr lang="en-US" sz="1400" b="1" dirty="0">
                <a:solidFill>
                  <a:schemeClr val="bg1"/>
                </a:solidFill>
              </a:rPr>
              <a:t>Canal Automation and </a:t>
            </a:r>
          </a:p>
          <a:p>
            <a:pPr algn="ctr"/>
            <a:r>
              <a:rPr lang="en-US" sz="1400" b="1" dirty="0">
                <a:solidFill>
                  <a:schemeClr val="bg1"/>
                </a:solidFill>
              </a:rPr>
              <a:t>Smart Irrigation Management Systems</a:t>
            </a:r>
          </a:p>
        </p:txBody>
      </p:sp>
      <p:sp>
        <p:nvSpPr>
          <p:cNvPr id="51" name="TextBox 50"/>
          <p:cNvSpPr txBox="1"/>
          <p:nvPr/>
        </p:nvSpPr>
        <p:spPr>
          <a:xfrm>
            <a:off x="7143768" y="2349313"/>
            <a:ext cx="2000232" cy="523220"/>
          </a:xfrm>
          <a:prstGeom prst="rect">
            <a:avLst/>
          </a:prstGeom>
          <a:noFill/>
        </p:spPr>
        <p:txBody>
          <a:bodyPr wrap="square" rtlCol="0">
            <a:spAutoFit/>
          </a:bodyPr>
          <a:lstStyle/>
          <a:p>
            <a:pPr algn="ctr"/>
            <a:r>
              <a:rPr lang="en-US" sz="1400" b="1" dirty="0">
                <a:solidFill>
                  <a:schemeClr val="bg1"/>
                </a:solidFill>
              </a:rPr>
              <a:t>Smart City Water Supply Management </a:t>
            </a:r>
          </a:p>
        </p:txBody>
      </p:sp>
      <p:sp>
        <p:nvSpPr>
          <p:cNvPr id="52" name="TextBox 51"/>
          <p:cNvSpPr txBox="1"/>
          <p:nvPr/>
        </p:nvSpPr>
        <p:spPr>
          <a:xfrm>
            <a:off x="0" y="3500438"/>
            <a:ext cx="9144000" cy="1231106"/>
          </a:xfrm>
          <a:prstGeom prst="rect">
            <a:avLst/>
          </a:prstGeom>
          <a:solidFill>
            <a:schemeClr val="bg1">
              <a:lumMod val="85000"/>
            </a:schemeClr>
          </a:solidFill>
          <a:ln>
            <a:noFill/>
          </a:ln>
        </p:spPr>
        <p:txBody>
          <a:bodyPr wrap="square">
            <a:spAutoFit/>
          </a:bodyPr>
          <a:lstStyle/>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sz="2000" dirty="0">
              <a:latin typeface="Calibri" pitchFamily="34" charset="0"/>
            </a:endParaRPr>
          </a:p>
        </p:txBody>
      </p:sp>
      <p:sp>
        <p:nvSpPr>
          <p:cNvPr id="53" name="TextBox 52"/>
          <p:cNvSpPr txBox="1"/>
          <p:nvPr/>
        </p:nvSpPr>
        <p:spPr>
          <a:xfrm>
            <a:off x="304800" y="4857760"/>
            <a:ext cx="1600200" cy="738664"/>
          </a:xfrm>
          <a:prstGeom prst="rect">
            <a:avLst/>
          </a:prstGeom>
          <a:noFill/>
        </p:spPr>
        <p:txBody>
          <a:bodyPr wrap="square" rtlCol="0">
            <a:spAutoFit/>
          </a:bodyPr>
          <a:lstStyle/>
          <a:p>
            <a:pPr algn="ctr"/>
            <a:r>
              <a:rPr lang="en-US" sz="1400" b="1" dirty="0">
                <a:solidFill>
                  <a:schemeClr val="bg1"/>
                </a:solidFill>
              </a:rPr>
              <a:t>Geographical Information System (GIS)</a:t>
            </a:r>
          </a:p>
        </p:txBody>
      </p:sp>
      <p:sp>
        <p:nvSpPr>
          <p:cNvPr id="54" name="TextBox 53"/>
          <p:cNvSpPr txBox="1"/>
          <p:nvPr/>
        </p:nvSpPr>
        <p:spPr>
          <a:xfrm>
            <a:off x="2000232" y="4933960"/>
            <a:ext cx="2643206" cy="523220"/>
          </a:xfrm>
          <a:prstGeom prst="rect">
            <a:avLst/>
          </a:prstGeom>
          <a:noFill/>
        </p:spPr>
        <p:txBody>
          <a:bodyPr wrap="square" rtlCol="0">
            <a:spAutoFit/>
          </a:bodyPr>
          <a:lstStyle/>
          <a:p>
            <a:pPr algn="ctr"/>
            <a:r>
              <a:rPr lang="en-US" sz="1400" b="1" dirty="0">
                <a:solidFill>
                  <a:schemeClr val="bg1"/>
                </a:solidFill>
              </a:rPr>
              <a:t>Enterprise Management Information System (MIS)</a:t>
            </a:r>
          </a:p>
        </p:txBody>
      </p:sp>
      <p:sp>
        <p:nvSpPr>
          <p:cNvPr id="55" name="TextBox 54"/>
          <p:cNvSpPr txBox="1"/>
          <p:nvPr/>
        </p:nvSpPr>
        <p:spPr>
          <a:xfrm>
            <a:off x="4714892" y="4897229"/>
            <a:ext cx="2286000" cy="307777"/>
          </a:xfrm>
          <a:prstGeom prst="rect">
            <a:avLst/>
          </a:prstGeom>
          <a:noFill/>
        </p:spPr>
        <p:txBody>
          <a:bodyPr wrap="square" rtlCol="0">
            <a:spAutoFit/>
          </a:bodyPr>
          <a:lstStyle/>
          <a:p>
            <a:pPr algn="ctr"/>
            <a:r>
              <a:rPr lang="en-US" sz="1400" b="1" dirty="0">
                <a:solidFill>
                  <a:schemeClr val="bg1"/>
                </a:solidFill>
              </a:rPr>
              <a:t>Telemetry System</a:t>
            </a:r>
          </a:p>
        </p:txBody>
      </p:sp>
      <p:pic>
        <p:nvPicPr>
          <p:cNvPr id="56" name="Picture 2" descr="Image result for geographic information systems logo"/>
          <p:cNvPicPr>
            <a:picLocks noChangeAspect="1" noChangeArrowheads="1"/>
          </p:cNvPicPr>
          <p:nvPr/>
        </p:nvPicPr>
        <p:blipFill>
          <a:blip r:embed="rId8" cstate="email"/>
          <a:srcRect/>
          <a:stretch>
            <a:fillRect/>
          </a:stretch>
        </p:blipFill>
        <p:spPr bwMode="auto">
          <a:xfrm>
            <a:off x="642910" y="3571876"/>
            <a:ext cx="1071537" cy="1071537"/>
          </a:xfrm>
          <a:prstGeom prst="rect">
            <a:avLst/>
          </a:prstGeom>
          <a:noFill/>
        </p:spPr>
      </p:pic>
      <p:pic>
        <p:nvPicPr>
          <p:cNvPr id="57" name="Picture 10" descr="http://www.thecb.state.tx.us/images/StandardImage/job%20titles%20employment%20profile%20MIS1.png"/>
          <p:cNvPicPr>
            <a:picLocks noChangeAspect="1" noChangeArrowheads="1"/>
          </p:cNvPicPr>
          <p:nvPr/>
        </p:nvPicPr>
        <p:blipFill>
          <a:blip r:embed="rId9" cstate="email"/>
          <a:srcRect/>
          <a:stretch>
            <a:fillRect/>
          </a:stretch>
        </p:blipFill>
        <p:spPr bwMode="auto">
          <a:xfrm>
            <a:off x="2714612" y="3571876"/>
            <a:ext cx="1379492" cy="1000132"/>
          </a:xfrm>
          <a:prstGeom prst="rect">
            <a:avLst/>
          </a:prstGeom>
          <a:noFill/>
        </p:spPr>
      </p:pic>
      <p:pic>
        <p:nvPicPr>
          <p:cNvPr id="58" name="Picture 12" descr="Image result for remote data communication network"/>
          <p:cNvPicPr>
            <a:picLocks noChangeAspect="1" noChangeArrowheads="1"/>
          </p:cNvPicPr>
          <p:nvPr/>
        </p:nvPicPr>
        <p:blipFill>
          <a:blip r:embed="rId10" cstate="email"/>
          <a:srcRect/>
          <a:stretch>
            <a:fillRect/>
          </a:stretch>
        </p:blipFill>
        <p:spPr bwMode="auto">
          <a:xfrm>
            <a:off x="4929190" y="3571876"/>
            <a:ext cx="1643074" cy="1079566"/>
          </a:xfrm>
          <a:prstGeom prst="rect">
            <a:avLst/>
          </a:prstGeom>
          <a:noFill/>
        </p:spPr>
      </p:pic>
      <p:sp>
        <p:nvSpPr>
          <p:cNvPr id="59" name="TextBox 58"/>
          <p:cNvSpPr txBox="1"/>
          <p:nvPr/>
        </p:nvSpPr>
        <p:spPr>
          <a:xfrm>
            <a:off x="6858000" y="4968667"/>
            <a:ext cx="2286000" cy="307777"/>
          </a:xfrm>
          <a:prstGeom prst="rect">
            <a:avLst/>
          </a:prstGeom>
          <a:noFill/>
        </p:spPr>
        <p:txBody>
          <a:bodyPr wrap="square" rtlCol="0">
            <a:spAutoFit/>
          </a:bodyPr>
          <a:lstStyle/>
          <a:p>
            <a:pPr algn="ctr"/>
            <a:r>
              <a:rPr lang="en-US" sz="1400" b="1" dirty="0">
                <a:solidFill>
                  <a:schemeClr val="bg1"/>
                </a:solidFill>
              </a:rPr>
              <a:t>Smart Phone Application</a:t>
            </a:r>
          </a:p>
        </p:txBody>
      </p:sp>
      <p:pic>
        <p:nvPicPr>
          <p:cNvPr id="60" name="Picture 1"/>
          <p:cNvPicPr>
            <a:picLocks noChangeAspect="1"/>
          </p:cNvPicPr>
          <p:nvPr/>
        </p:nvPicPr>
        <p:blipFill>
          <a:blip r:embed="rId11" cstate="email">
            <a:extLst>
              <a:ext uri="{28A0092B-C50C-407E-A947-70E740481C1C}">
                <a14:useLocalDpi xmlns:a14="http://schemas.microsoft.com/office/drawing/2010/main" xmlns="" val="0"/>
              </a:ext>
            </a:extLst>
          </a:blip>
          <a:srcRect/>
          <a:stretch>
            <a:fillRect/>
          </a:stretch>
        </p:blipFill>
        <p:spPr bwMode="auto">
          <a:xfrm>
            <a:off x="7000924" y="3613154"/>
            <a:ext cx="1928794" cy="9588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 name="Rectangle 60"/>
          <p:cNvSpPr/>
          <p:nvPr/>
        </p:nvSpPr>
        <p:spPr>
          <a:xfrm>
            <a:off x="71438" y="71414"/>
            <a:ext cx="6000760" cy="584775"/>
          </a:xfrm>
          <a:prstGeom prst="rect">
            <a:avLst/>
          </a:prstGeom>
        </p:spPr>
        <p:txBody>
          <a:bodyPr wrap="square">
            <a:spAutoFit/>
          </a:bodyPr>
          <a:lstStyle/>
          <a:p>
            <a:r>
              <a:rPr lang="en-US" sz="3200" b="1" i="1" dirty="0">
                <a:solidFill>
                  <a:schemeClr val="bg1"/>
                </a:solidFill>
              </a:rPr>
              <a:t>Our Business areas</a:t>
            </a:r>
            <a:endParaRPr lang="en-IN" sz="3200" dirty="0">
              <a:solidFill>
                <a:schemeClr val="bg1"/>
              </a:solidFill>
            </a:endParaRPr>
          </a:p>
        </p:txBody>
      </p:sp>
    </p:spTree>
  </p:cSld>
  <p:clrMapOvr>
    <a:overrideClrMapping bg1="lt1" tx1="dk1" bg2="lt2" tx2="dk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sp>
        <p:nvSpPr>
          <p:cNvPr id="8" name="Rectangle 7"/>
          <p:cNvSpPr/>
          <p:nvPr/>
        </p:nvSpPr>
        <p:spPr>
          <a:xfrm>
            <a:off x="381000" y="371868"/>
            <a:ext cx="6324600" cy="338554"/>
          </a:xfrm>
          <a:prstGeom prst="rect">
            <a:avLst/>
          </a:prstGeom>
        </p:spPr>
        <p:txBody>
          <a:bodyPr wrap="square">
            <a:spAutoFit/>
          </a:bodyPr>
          <a:lstStyle/>
          <a:p>
            <a:pPr algn="just">
              <a:lnSpc>
                <a:spcPct val="80000"/>
              </a:lnSpc>
              <a:buNone/>
              <a:defRPr/>
            </a:pPr>
            <a:r>
              <a:rPr lang="en-US" sz="2000" b="1" dirty="0"/>
              <a:t>Case Study of KBJNL – GIS</a:t>
            </a:r>
          </a:p>
        </p:txBody>
      </p:sp>
      <p:sp>
        <p:nvSpPr>
          <p:cNvPr id="10" name="Rectangle 2"/>
          <p:cNvSpPr>
            <a:spLocks noGrp="1" noChangeArrowheads="1"/>
          </p:cNvSpPr>
          <p:nvPr>
            <p:ph type="title"/>
          </p:nvPr>
        </p:nvSpPr>
        <p:spPr>
          <a:xfrm>
            <a:off x="330867" y="685800"/>
            <a:ext cx="3643338" cy="301719"/>
          </a:xfrm>
        </p:spPr>
        <p:txBody>
          <a:bodyPr>
            <a:noAutofit/>
          </a:bodyPr>
          <a:lstStyle/>
          <a:p>
            <a:pPr marL="457200">
              <a:lnSpc>
                <a:spcPct val="150000"/>
              </a:lnSpc>
              <a:spcBef>
                <a:spcPts val="1200"/>
              </a:spcBef>
            </a:pPr>
            <a:r>
              <a:rPr lang="en-US" sz="1400" b="1" dirty="0"/>
              <a:t>Base Map</a:t>
            </a:r>
          </a:p>
        </p:txBody>
      </p:sp>
      <p:pic>
        <p:nvPicPr>
          <p:cNvPr id="11" name="Picture 2" descr="D:\Shared\BaseMap Data.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81000" y="1039032"/>
            <a:ext cx="3276600" cy="231853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2"/>
          <p:cNvSpPr txBox="1">
            <a:spLocks noChangeArrowheads="1"/>
          </p:cNvSpPr>
          <p:nvPr/>
        </p:nvSpPr>
        <p:spPr>
          <a:xfrm>
            <a:off x="4662993" y="710422"/>
            <a:ext cx="3618852" cy="317111"/>
          </a:xfrm>
          <a:prstGeom prst="rect">
            <a:avLst/>
          </a:prstGeom>
        </p:spPr>
        <p:txBody>
          <a:bodyPr vert="horz" lIns="91440" tIns="45720" rIns="91440" bIns="45720" rtlCol="0" anchor="ctr">
            <a:noAutofit/>
          </a:bodyPr>
          <a:lstStyle/>
          <a:p>
            <a:pPr marL="457200" marR="0" lvl="0" indent="0" algn="ctr" defTabSz="914400" rtl="0" eaLnBrk="1" fontAlgn="auto" latinLnBrk="0" hangingPunct="1">
              <a:lnSpc>
                <a:spcPct val="150000"/>
              </a:lnSpc>
              <a:spcBef>
                <a:spcPts val="120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mj-lt"/>
                <a:ea typeface="+mj-ea"/>
                <a:cs typeface="+mj-cs"/>
              </a:rPr>
              <a:t>Ground Control Point</a:t>
            </a:r>
          </a:p>
        </p:txBody>
      </p:sp>
      <p:pic>
        <p:nvPicPr>
          <p:cNvPr id="13" name="Picture 2" descr="C:\Users\nikhilj\AppData\Local\Microsoft\Windows\Temporary Internet Files\Content.Outlook\13HWTLBQ\GCP Collection.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4768273" y="1033676"/>
            <a:ext cx="3385127" cy="2395324"/>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Rectangle 6"/>
          <p:cNvSpPr txBox="1">
            <a:spLocks noChangeArrowheads="1"/>
          </p:cNvSpPr>
          <p:nvPr/>
        </p:nvSpPr>
        <p:spPr>
          <a:xfrm>
            <a:off x="145473" y="3352800"/>
            <a:ext cx="3929090" cy="41434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mj-lt"/>
                <a:ea typeface="+mj-ea"/>
                <a:cs typeface="+mj-cs"/>
              </a:rPr>
              <a:t>Administrative Boundaries</a:t>
            </a:r>
          </a:p>
        </p:txBody>
      </p:sp>
      <p:pic>
        <p:nvPicPr>
          <p:cNvPr id="15" name="Picture 2" descr="D:\Shared\Administrative Boundaries.jp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285721" y="3733800"/>
            <a:ext cx="3466226" cy="2452710"/>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Rectangle 2"/>
          <p:cNvSpPr txBox="1">
            <a:spLocks noChangeArrowheads="1"/>
          </p:cNvSpPr>
          <p:nvPr/>
        </p:nvSpPr>
        <p:spPr>
          <a:xfrm>
            <a:off x="4805338" y="3352800"/>
            <a:ext cx="3500462" cy="414342"/>
          </a:xfrm>
          <a:prstGeom prst="rect">
            <a:avLst/>
          </a:prstGeom>
        </p:spPr>
        <p:txBody>
          <a:bodyPr vert="horz" lIns="91440" tIns="45720" rIns="91440" bIns="45720" rtlCol="0" anchor="ctr">
            <a:normAutofit fontScale="97500"/>
          </a:bodyPr>
          <a:lstStyle/>
          <a:p>
            <a:pPr marL="457200" marR="0" lvl="0" indent="0" algn="ctr" defTabSz="914400" rtl="0" eaLnBrk="1" fontAlgn="auto" latinLnBrk="0" hangingPunct="1">
              <a:lnSpc>
                <a:spcPct val="150000"/>
              </a:lnSpc>
              <a:spcBef>
                <a:spcPts val="120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mj-lt"/>
                <a:ea typeface="+mj-ea"/>
                <a:cs typeface="+mj-cs"/>
              </a:rPr>
              <a:t>Thematic Layer – Soil map</a:t>
            </a:r>
          </a:p>
        </p:txBody>
      </p:sp>
      <p:pic>
        <p:nvPicPr>
          <p:cNvPr id="17" name="Picture 2"/>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4795983" y="3733800"/>
            <a:ext cx="3281217" cy="2605753"/>
          </a:xfrm>
          <a:prstGeom prst="rect">
            <a:avLst/>
          </a:prstGeom>
          <a:noFill/>
          <a:ln w="9525">
            <a:noFill/>
            <a:miter lim="800000"/>
            <a:headEnd/>
            <a:tailEnd/>
          </a:ln>
          <a:effectLst/>
        </p:spPr>
      </p:pic>
    </p:spTree>
    <p:extLst>
      <p:ext uri="{BB962C8B-B14F-4D97-AF65-F5344CB8AC3E}">
        <p14:creationId xmlns:p14="http://schemas.microsoft.com/office/powerpoint/2010/main" xmlns="" val="32886197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sp>
        <p:nvSpPr>
          <p:cNvPr id="8" name="Rectangle 7"/>
          <p:cNvSpPr/>
          <p:nvPr/>
        </p:nvSpPr>
        <p:spPr>
          <a:xfrm>
            <a:off x="381000" y="228600"/>
            <a:ext cx="6324600" cy="338554"/>
          </a:xfrm>
          <a:prstGeom prst="rect">
            <a:avLst/>
          </a:prstGeom>
        </p:spPr>
        <p:txBody>
          <a:bodyPr wrap="square">
            <a:spAutoFit/>
          </a:bodyPr>
          <a:lstStyle/>
          <a:p>
            <a:pPr algn="just">
              <a:lnSpc>
                <a:spcPct val="80000"/>
              </a:lnSpc>
              <a:buNone/>
              <a:defRPr/>
            </a:pPr>
            <a:r>
              <a:rPr lang="en-US" sz="2000" b="1" dirty="0"/>
              <a:t>Case Study of KBJNL – GIS</a:t>
            </a:r>
          </a:p>
        </p:txBody>
      </p:sp>
      <p:sp>
        <p:nvSpPr>
          <p:cNvPr id="18" name="Rectangle 2"/>
          <p:cNvSpPr>
            <a:spLocks noGrp="1" noChangeArrowheads="1"/>
          </p:cNvSpPr>
          <p:nvPr>
            <p:ph type="title"/>
          </p:nvPr>
        </p:nvSpPr>
        <p:spPr>
          <a:xfrm>
            <a:off x="381000" y="425710"/>
            <a:ext cx="3786214" cy="569423"/>
          </a:xfrm>
        </p:spPr>
        <p:txBody>
          <a:bodyPr>
            <a:noAutofit/>
          </a:bodyPr>
          <a:lstStyle/>
          <a:p>
            <a:pPr>
              <a:lnSpc>
                <a:spcPct val="150000"/>
              </a:lnSpc>
              <a:spcBef>
                <a:spcPts val="1200"/>
              </a:spcBef>
            </a:pPr>
            <a:r>
              <a:rPr lang="en-US" sz="1400" dirty="0"/>
              <a:t>Thematic Layer-Geomorphology</a:t>
            </a:r>
          </a:p>
        </p:txBody>
      </p:sp>
      <p:pic>
        <p:nvPicPr>
          <p:cNvPr id="19" name="Picture 2" descr="D:\Shared\Geomorphology.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33400" y="914400"/>
            <a:ext cx="3082234" cy="2180996"/>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2" descr="D:\Shared\Ground Water Prospect.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4798960" y="941720"/>
            <a:ext cx="3144582" cy="2225114"/>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Rectangle 2"/>
          <p:cNvSpPr txBox="1">
            <a:spLocks noChangeArrowheads="1"/>
          </p:cNvSpPr>
          <p:nvPr/>
        </p:nvSpPr>
        <p:spPr>
          <a:xfrm>
            <a:off x="4572000" y="457200"/>
            <a:ext cx="3786214" cy="609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50000"/>
              </a:lnSpc>
              <a:spcBef>
                <a:spcPts val="120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j-lt"/>
                <a:ea typeface="+mj-ea"/>
                <a:cs typeface="+mj-cs"/>
              </a:rPr>
              <a:t>Thematic Layer-Ground</a:t>
            </a:r>
            <a:r>
              <a:rPr kumimoji="0" lang="en-US" sz="1400" b="0" i="0" u="none" strike="noStrike" kern="1200" cap="none" spc="0" normalizeH="0" noProof="0" dirty="0">
                <a:ln>
                  <a:noFill/>
                </a:ln>
                <a:solidFill>
                  <a:schemeClr val="tx1"/>
                </a:solidFill>
                <a:effectLst/>
                <a:uLnTx/>
                <a:uFillTx/>
                <a:latin typeface="+mj-lt"/>
                <a:ea typeface="+mj-ea"/>
                <a:cs typeface="+mj-cs"/>
              </a:rPr>
              <a:t> water</a:t>
            </a:r>
            <a:endParaRPr kumimoji="0" lang="en-US" sz="1400" b="0" i="0" u="none" strike="noStrike" kern="1200" cap="none" spc="0" normalizeH="0" baseline="0" noProof="0" dirty="0">
              <a:ln>
                <a:noFill/>
              </a:ln>
              <a:solidFill>
                <a:schemeClr val="tx1"/>
              </a:solidFill>
              <a:effectLst/>
              <a:uLnTx/>
              <a:uFillTx/>
              <a:latin typeface="+mj-lt"/>
              <a:ea typeface="+mj-ea"/>
              <a:cs typeface="+mj-cs"/>
            </a:endParaRPr>
          </a:p>
        </p:txBody>
      </p:sp>
      <p:pic>
        <p:nvPicPr>
          <p:cNvPr id="22" name="Picture 2" descr="C:\Users\nikhilj\AppData\Local\Microsoft\Windows\Temporary Internet Files\Content.Outlook\13HWTLBQ\Lithology Data (2).jp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428596" y="3820308"/>
            <a:ext cx="3144582" cy="2225114"/>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Rectangle 2"/>
          <p:cNvSpPr txBox="1">
            <a:spLocks noChangeArrowheads="1"/>
          </p:cNvSpPr>
          <p:nvPr/>
        </p:nvSpPr>
        <p:spPr>
          <a:xfrm>
            <a:off x="152400" y="3276600"/>
            <a:ext cx="3786214" cy="609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50000"/>
              </a:lnSpc>
              <a:spcBef>
                <a:spcPts val="120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j-lt"/>
                <a:ea typeface="+mj-ea"/>
                <a:cs typeface="+mj-cs"/>
              </a:rPr>
              <a:t>Thematic Layer-</a:t>
            </a:r>
            <a:r>
              <a:rPr kumimoji="0" lang="en-US" sz="1400" b="0" i="0" u="none" strike="noStrike" kern="1200" cap="none" spc="0" normalizeH="0" baseline="0" noProof="0" dirty="0" err="1">
                <a:ln>
                  <a:noFill/>
                </a:ln>
                <a:solidFill>
                  <a:schemeClr val="tx1"/>
                </a:solidFill>
                <a:effectLst/>
                <a:uLnTx/>
                <a:uFillTx/>
                <a:latin typeface="+mj-lt"/>
                <a:ea typeface="+mj-ea"/>
                <a:cs typeface="+mj-cs"/>
              </a:rPr>
              <a:t>Lithology</a:t>
            </a:r>
            <a:endParaRPr kumimoji="0" lang="en-US" sz="1400" b="0" i="0" u="none" strike="noStrike" kern="1200" cap="none" spc="0" normalizeH="0" baseline="0" noProof="0" dirty="0">
              <a:ln>
                <a:noFill/>
              </a:ln>
              <a:solidFill>
                <a:schemeClr val="tx1"/>
              </a:solidFill>
              <a:effectLst/>
              <a:uLnTx/>
              <a:uFillTx/>
              <a:latin typeface="+mj-lt"/>
              <a:ea typeface="+mj-ea"/>
              <a:cs typeface="+mj-cs"/>
            </a:endParaRPr>
          </a:p>
        </p:txBody>
      </p:sp>
      <p:pic>
        <p:nvPicPr>
          <p:cNvPr id="24" name="Picture 2" descr="D:\Shared\Well Locations.jpg"/>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4857752" y="3810000"/>
            <a:ext cx="3067048" cy="2170250"/>
          </a:xfrm>
          <a:prstGeom prst="rect">
            <a:avLst/>
          </a:prstGeom>
          <a:noFill/>
          <a:extLst>
            <a:ext uri="{909E8E84-426E-40DD-AFC4-6F175D3DCCD1}">
              <a14:hiddenFill xmlns:a14="http://schemas.microsoft.com/office/drawing/2010/main" xmlns="">
                <a:solidFill>
                  <a:srgbClr val="FFFFFF"/>
                </a:solidFill>
              </a14:hiddenFill>
            </a:ext>
          </a:extLst>
        </p:spPr>
      </p:pic>
      <p:sp>
        <p:nvSpPr>
          <p:cNvPr id="25" name="Rectangle 2"/>
          <p:cNvSpPr txBox="1">
            <a:spLocks noChangeArrowheads="1"/>
          </p:cNvSpPr>
          <p:nvPr/>
        </p:nvSpPr>
        <p:spPr>
          <a:xfrm>
            <a:off x="4648200" y="3276600"/>
            <a:ext cx="3786214" cy="609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50000"/>
              </a:lnSpc>
              <a:spcBef>
                <a:spcPts val="120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j-lt"/>
                <a:ea typeface="+mj-ea"/>
                <a:cs typeface="+mj-cs"/>
              </a:rPr>
              <a:t>Thematic Layer-Well</a:t>
            </a:r>
            <a:r>
              <a:rPr kumimoji="0" lang="en-US" sz="1400" b="0" i="0" u="none" strike="noStrike" kern="1200" cap="none" spc="0" normalizeH="0" noProof="0" dirty="0">
                <a:ln>
                  <a:noFill/>
                </a:ln>
                <a:solidFill>
                  <a:schemeClr val="tx1"/>
                </a:solidFill>
                <a:effectLst/>
                <a:uLnTx/>
                <a:uFillTx/>
                <a:latin typeface="+mj-lt"/>
                <a:ea typeface="+mj-ea"/>
                <a:cs typeface="+mj-cs"/>
              </a:rPr>
              <a:t> Location</a:t>
            </a:r>
            <a:endParaRPr kumimoji="0" lang="en-US" sz="1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12538291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sp>
        <p:nvSpPr>
          <p:cNvPr id="8" name="Rectangle 7"/>
          <p:cNvSpPr/>
          <p:nvPr/>
        </p:nvSpPr>
        <p:spPr>
          <a:xfrm>
            <a:off x="381000" y="499646"/>
            <a:ext cx="6324600" cy="338554"/>
          </a:xfrm>
          <a:prstGeom prst="rect">
            <a:avLst/>
          </a:prstGeom>
        </p:spPr>
        <p:txBody>
          <a:bodyPr wrap="square">
            <a:spAutoFit/>
          </a:bodyPr>
          <a:lstStyle/>
          <a:p>
            <a:pPr algn="just">
              <a:lnSpc>
                <a:spcPct val="80000"/>
              </a:lnSpc>
              <a:buNone/>
              <a:defRPr/>
            </a:pPr>
            <a:r>
              <a:rPr lang="en-US" sz="2000" b="1" dirty="0"/>
              <a:t>Case Study of KBJNL – Canal Control Software</a:t>
            </a:r>
          </a:p>
        </p:txBody>
      </p:sp>
      <p:pic>
        <p:nvPicPr>
          <p:cNvPr id="9" name="Picture 2" descr="C:\Users\Sandesh\Downloads\Screen Shots\Screen Shots\00 Main Screen.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42900" y="1097280"/>
            <a:ext cx="8458200" cy="50749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576895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sp>
        <p:nvSpPr>
          <p:cNvPr id="8" name="Rectangle 7"/>
          <p:cNvSpPr/>
          <p:nvPr/>
        </p:nvSpPr>
        <p:spPr>
          <a:xfrm>
            <a:off x="381000" y="371868"/>
            <a:ext cx="6324600" cy="338554"/>
          </a:xfrm>
          <a:prstGeom prst="rect">
            <a:avLst/>
          </a:prstGeom>
        </p:spPr>
        <p:txBody>
          <a:bodyPr wrap="square">
            <a:spAutoFit/>
          </a:bodyPr>
          <a:lstStyle/>
          <a:p>
            <a:pPr algn="just">
              <a:lnSpc>
                <a:spcPct val="80000"/>
              </a:lnSpc>
              <a:buNone/>
              <a:defRPr/>
            </a:pPr>
            <a:r>
              <a:rPr lang="en-US" sz="2000" b="1" dirty="0"/>
              <a:t>Case Study of KBJNL – Canal Control Software</a:t>
            </a:r>
          </a:p>
        </p:txBody>
      </p:sp>
      <p:pic>
        <p:nvPicPr>
          <p:cNvPr id="9" name="Picture 2" descr="C:\Users\Sandesh\Downloads\Screen Shots\Screen Shots\01 KM 00.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52400" y="838200"/>
            <a:ext cx="8890000" cy="5334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254868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sp>
        <p:nvSpPr>
          <p:cNvPr id="8" name="Rectangle 7"/>
          <p:cNvSpPr/>
          <p:nvPr/>
        </p:nvSpPr>
        <p:spPr>
          <a:xfrm>
            <a:off x="381000" y="371868"/>
            <a:ext cx="6324600" cy="344710"/>
          </a:xfrm>
          <a:prstGeom prst="rect">
            <a:avLst/>
          </a:prstGeom>
        </p:spPr>
        <p:txBody>
          <a:bodyPr wrap="square">
            <a:spAutoFit/>
          </a:bodyPr>
          <a:lstStyle/>
          <a:p>
            <a:pPr algn="just">
              <a:lnSpc>
                <a:spcPct val="80000"/>
              </a:lnSpc>
              <a:buNone/>
              <a:defRPr/>
            </a:pPr>
            <a:r>
              <a:rPr lang="en-US" sz="2000" b="1" dirty="0"/>
              <a:t>Case Study of KBJNL – Canal Control Software</a:t>
            </a:r>
          </a:p>
        </p:txBody>
      </p:sp>
      <p:pic>
        <p:nvPicPr>
          <p:cNvPr id="9" name="Image 9" descr="L:\ING\1-AFFAIRES\3-INT\INT-2014-005_INDE_KBJNL_SCADA FOR NLBC HBC\05 - Exécution projet\SCADA and Control SW preliminary design\Synoptique CR + départ HBC vu de l'aval.png"/>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497705" y="807027"/>
            <a:ext cx="5512695" cy="2621973"/>
          </a:xfrm>
          <a:prstGeom prst="rect">
            <a:avLst/>
          </a:prstGeom>
          <a:noFill/>
          <a:ln>
            <a:noFill/>
          </a:ln>
        </p:spPr>
      </p:pic>
      <p:pic>
        <p:nvPicPr>
          <p:cNvPr id="10" name="Picture 2" descr="C:\Users\User\Desktop\Template mimics for KBJNL SCADA\Distributary intake mimics v2.pn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431569" y="3632791"/>
            <a:ext cx="3764973" cy="2415858"/>
          </a:xfrm>
          <a:prstGeom prst="rect">
            <a:avLst/>
          </a:prstGeom>
          <a:noFill/>
        </p:spPr>
      </p:pic>
      <p:pic>
        <p:nvPicPr>
          <p:cNvPr id="11" name="Picture 2" descr="C:\Users\User\Desktop\Template mimics for KBJNL SCADA\DPO mimics.pn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4729249" y="3632791"/>
            <a:ext cx="3782786" cy="2463209"/>
          </a:xfrm>
          <a:prstGeom prst="rect">
            <a:avLst/>
          </a:prstGeom>
          <a:noFill/>
        </p:spPr>
      </p:pic>
    </p:spTree>
    <p:extLst>
      <p:ext uri="{BB962C8B-B14F-4D97-AF65-F5344CB8AC3E}">
        <p14:creationId xmlns:p14="http://schemas.microsoft.com/office/powerpoint/2010/main" xmlns="" val="30571400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sp>
        <p:nvSpPr>
          <p:cNvPr id="8" name="Rectangle 7"/>
          <p:cNvSpPr/>
          <p:nvPr/>
        </p:nvSpPr>
        <p:spPr>
          <a:xfrm>
            <a:off x="381000" y="371868"/>
            <a:ext cx="6324600" cy="338554"/>
          </a:xfrm>
          <a:prstGeom prst="rect">
            <a:avLst/>
          </a:prstGeom>
        </p:spPr>
        <p:txBody>
          <a:bodyPr wrap="square">
            <a:spAutoFit/>
          </a:bodyPr>
          <a:lstStyle/>
          <a:p>
            <a:pPr algn="just">
              <a:lnSpc>
                <a:spcPct val="80000"/>
              </a:lnSpc>
              <a:buNone/>
              <a:defRPr/>
            </a:pPr>
            <a:r>
              <a:rPr lang="en-US" sz="2000" b="1" dirty="0"/>
              <a:t>Case Study of KBJNL – INMIS</a:t>
            </a:r>
          </a:p>
        </p:txBody>
      </p:sp>
      <p:grpSp>
        <p:nvGrpSpPr>
          <p:cNvPr id="11" name="Group 10"/>
          <p:cNvGrpSpPr/>
          <p:nvPr/>
        </p:nvGrpSpPr>
        <p:grpSpPr>
          <a:xfrm>
            <a:off x="379957" y="914401"/>
            <a:ext cx="8230643" cy="5181599"/>
            <a:chOff x="460901" y="1414383"/>
            <a:chExt cx="8256314" cy="5100717"/>
          </a:xfrm>
        </p:grpSpPr>
        <p:sp>
          <p:nvSpPr>
            <p:cNvPr id="12" name="Freeform 11"/>
            <p:cNvSpPr/>
            <p:nvPr/>
          </p:nvSpPr>
          <p:spPr>
            <a:xfrm>
              <a:off x="460901" y="1414383"/>
              <a:ext cx="8222195" cy="913993"/>
            </a:xfrm>
            <a:custGeom>
              <a:avLst/>
              <a:gdLst>
                <a:gd name="connsiteX0" fmla="*/ 0 w 7162766"/>
                <a:gd name="connsiteY0" fmla="*/ 91399 h 913993"/>
                <a:gd name="connsiteX1" fmla="*/ 91399 w 7162766"/>
                <a:gd name="connsiteY1" fmla="*/ 0 h 913993"/>
                <a:gd name="connsiteX2" fmla="*/ 7071367 w 7162766"/>
                <a:gd name="connsiteY2" fmla="*/ 0 h 913993"/>
                <a:gd name="connsiteX3" fmla="*/ 7162766 w 7162766"/>
                <a:gd name="connsiteY3" fmla="*/ 91399 h 913993"/>
                <a:gd name="connsiteX4" fmla="*/ 7162766 w 7162766"/>
                <a:gd name="connsiteY4" fmla="*/ 822594 h 913993"/>
                <a:gd name="connsiteX5" fmla="*/ 7071367 w 7162766"/>
                <a:gd name="connsiteY5" fmla="*/ 913993 h 913993"/>
                <a:gd name="connsiteX6" fmla="*/ 91399 w 7162766"/>
                <a:gd name="connsiteY6" fmla="*/ 913993 h 913993"/>
                <a:gd name="connsiteX7" fmla="*/ 0 w 7162766"/>
                <a:gd name="connsiteY7" fmla="*/ 822594 h 913993"/>
                <a:gd name="connsiteX8" fmla="*/ 0 w 7162766"/>
                <a:gd name="connsiteY8" fmla="*/ 91399 h 9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62766" h="913993">
                  <a:moveTo>
                    <a:pt x="0" y="91399"/>
                  </a:moveTo>
                  <a:cubicBezTo>
                    <a:pt x="0" y="40921"/>
                    <a:pt x="40921" y="0"/>
                    <a:pt x="91399" y="0"/>
                  </a:cubicBezTo>
                  <a:lnTo>
                    <a:pt x="7071367" y="0"/>
                  </a:lnTo>
                  <a:cubicBezTo>
                    <a:pt x="7121845" y="0"/>
                    <a:pt x="7162766" y="40921"/>
                    <a:pt x="7162766" y="91399"/>
                  </a:cubicBezTo>
                  <a:lnTo>
                    <a:pt x="7162766" y="822594"/>
                  </a:lnTo>
                  <a:cubicBezTo>
                    <a:pt x="7162766" y="873072"/>
                    <a:pt x="7121845" y="913993"/>
                    <a:pt x="7071367" y="913993"/>
                  </a:cubicBezTo>
                  <a:lnTo>
                    <a:pt x="91399" y="913993"/>
                  </a:lnTo>
                  <a:cubicBezTo>
                    <a:pt x="40921" y="913993"/>
                    <a:pt x="0" y="873072"/>
                    <a:pt x="0" y="822594"/>
                  </a:cubicBezTo>
                  <a:lnTo>
                    <a:pt x="0" y="9139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5360" tIns="175360" rIns="175360" bIns="175360" numCol="1" spcCol="1270" anchor="ctr" anchorCtr="0">
              <a:noAutofit/>
            </a:bodyPr>
            <a:lstStyle/>
            <a:p>
              <a:pPr lvl="0" algn="ctr" defTabSz="1733550">
                <a:lnSpc>
                  <a:spcPct val="90000"/>
                </a:lnSpc>
                <a:spcBef>
                  <a:spcPct val="0"/>
                </a:spcBef>
                <a:spcAft>
                  <a:spcPct val="35000"/>
                </a:spcAft>
              </a:pPr>
              <a:r>
                <a:rPr lang="en-US" sz="3900" kern="1200" dirty="0"/>
                <a:t>INMIS</a:t>
              </a:r>
              <a:endParaRPr lang="en-IN" sz="3900" kern="1200" dirty="0"/>
            </a:p>
          </p:txBody>
        </p:sp>
        <p:sp>
          <p:nvSpPr>
            <p:cNvPr id="13" name="Freeform 12"/>
            <p:cNvSpPr/>
            <p:nvPr/>
          </p:nvSpPr>
          <p:spPr>
            <a:xfrm>
              <a:off x="460901" y="2503899"/>
              <a:ext cx="3868858" cy="848901"/>
            </a:xfrm>
            <a:custGeom>
              <a:avLst/>
              <a:gdLst>
                <a:gd name="connsiteX0" fmla="*/ 0 w 5396305"/>
                <a:gd name="connsiteY0" fmla="*/ 203150 h 2031503"/>
                <a:gd name="connsiteX1" fmla="*/ 203150 w 5396305"/>
                <a:gd name="connsiteY1" fmla="*/ 0 h 2031503"/>
                <a:gd name="connsiteX2" fmla="*/ 5193155 w 5396305"/>
                <a:gd name="connsiteY2" fmla="*/ 0 h 2031503"/>
                <a:gd name="connsiteX3" fmla="*/ 5396305 w 5396305"/>
                <a:gd name="connsiteY3" fmla="*/ 203150 h 2031503"/>
                <a:gd name="connsiteX4" fmla="*/ 5396305 w 5396305"/>
                <a:gd name="connsiteY4" fmla="*/ 1828353 h 2031503"/>
                <a:gd name="connsiteX5" fmla="*/ 5193155 w 5396305"/>
                <a:gd name="connsiteY5" fmla="*/ 2031503 h 2031503"/>
                <a:gd name="connsiteX6" fmla="*/ 203150 w 5396305"/>
                <a:gd name="connsiteY6" fmla="*/ 2031503 h 2031503"/>
                <a:gd name="connsiteX7" fmla="*/ 0 w 5396305"/>
                <a:gd name="connsiteY7" fmla="*/ 1828353 h 2031503"/>
                <a:gd name="connsiteX8" fmla="*/ 0 w 5396305"/>
                <a:gd name="connsiteY8" fmla="*/ 203150 h 2031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6305" h="2031503">
                  <a:moveTo>
                    <a:pt x="0" y="203150"/>
                  </a:moveTo>
                  <a:cubicBezTo>
                    <a:pt x="0" y="90953"/>
                    <a:pt x="90953" y="0"/>
                    <a:pt x="203150" y="0"/>
                  </a:cubicBezTo>
                  <a:lnTo>
                    <a:pt x="5193155" y="0"/>
                  </a:lnTo>
                  <a:cubicBezTo>
                    <a:pt x="5305352" y="0"/>
                    <a:pt x="5396305" y="90953"/>
                    <a:pt x="5396305" y="203150"/>
                  </a:cubicBezTo>
                  <a:lnTo>
                    <a:pt x="5396305" y="1828353"/>
                  </a:lnTo>
                  <a:cubicBezTo>
                    <a:pt x="5396305" y="1940550"/>
                    <a:pt x="5305352" y="2031503"/>
                    <a:pt x="5193155" y="2031503"/>
                  </a:cubicBezTo>
                  <a:lnTo>
                    <a:pt x="203150" y="2031503"/>
                  </a:lnTo>
                  <a:cubicBezTo>
                    <a:pt x="90953" y="2031503"/>
                    <a:pt x="0" y="1940550"/>
                    <a:pt x="0" y="1828353"/>
                  </a:cubicBezTo>
                  <a:lnTo>
                    <a:pt x="0" y="20315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81" tIns="128081" rIns="128081" bIns="128081" numCol="1" spcCol="1270" anchor="ctr" anchorCtr="0">
              <a:noAutofit/>
            </a:bodyPr>
            <a:lstStyle/>
            <a:p>
              <a:pPr lvl="0" algn="ctr" defTabSz="800100">
                <a:lnSpc>
                  <a:spcPct val="90000"/>
                </a:lnSpc>
                <a:spcBef>
                  <a:spcPct val="0"/>
                </a:spcBef>
                <a:spcAft>
                  <a:spcPct val="35000"/>
                </a:spcAft>
              </a:pPr>
              <a:r>
                <a:rPr lang="en-US" sz="2400" kern="1200" dirty="0"/>
                <a:t>Crop Revenue (Billing &amp; Revenue Collection)</a:t>
              </a:r>
              <a:endParaRPr lang="en-IN" sz="2400" kern="1200" dirty="0"/>
            </a:p>
          </p:txBody>
        </p:sp>
        <p:sp>
          <p:nvSpPr>
            <p:cNvPr id="14" name="Freeform 13"/>
            <p:cNvSpPr/>
            <p:nvPr/>
          </p:nvSpPr>
          <p:spPr>
            <a:xfrm>
              <a:off x="497398" y="3491389"/>
              <a:ext cx="650346" cy="3023711"/>
            </a:xfrm>
            <a:custGeom>
              <a:avLst/>
              <a:gdLst>
                <a:gd name="connsiteX0" fmla="*/ 0 w 868970"/>
                <a:gd name="connsiteY0" fmla="*/ 86897 h 2031503"/>
                <a:gd name="connsiteX1" fmla="*/ 86897 w 868970"/>
                <a:gd name="connsiteY1" fmla="*/ 0 h 2031503"/>
                <a:gd name="connsiteX2" fmla="*/ 782073 w 868970"/>
                <a:gd name="connsiteY2" fmla="*/ 0 h 2031503"/>
                <a:gd name="connsiteX3" fmla="*/ 868970 w 868970"/>
                <a:gd name="connsiteY3" fmla="*/ 86897 h 2031503"/>
                <a:gd name="connsiteX4" fmla="*/ 868970 w 868970"/>
                <a:gd name="connsiteY4" fmla="*/ 1944606 h 2031503"/>
                <a:gd name="connsiteX5" fmla="*/ 782073 w 868970"/>
                <a:gd name="connsiteY5" fmla="*/ 2031503 h 2031503"/>
                <a:gd name="connsiteX6" fmla="*/ 86897 w 868970"/>
                <a:gd name="connsiteY6" fmla="*/ 2031503 h 2031503"/>
                <a:gd name="connsiteX7" fmla="*/ 0 w 868970"/>
                <a:gd name="connsiteY7" fmla="*/ 1944606 h 2031503"/>
                <a:gd name="connsiteX8" fmla="*/ 0 w 868970"/>
                <a:gd name="connsiteY8" fmla="*/ 86897 h 2031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970" h="2031503">
                  <a:moveTo>
                    <a:pt x="0" y="86897"/>
                  </a:moveTo>
                  <a:cubicBezTo>
                    <a:pt x="0" y="38905"/>
                    <a:pt x="38905" y="0"/>
                    <a:pt x="86897" y="0"/>
                  </a:cubicBezTo>
                  <a:lnTo>
                    <a:pt x="782073" y="0"/>
                  </a:lnTo>
                  <a:cubicBezTo>
                    <a:pt x="830065" y="0"/>
                    <a:pt x="868970" y="38905"/>
                    <a:pt x="868970" y="86897"/>
                  </a:cubicBezTo>
                  <a:lnTo>
                    <a:pt x="868970" y="1944606"/>
                  </a:lnTo>
                  <a:cubicBezTo>
                    <a:pt x="868970" y="1992598"/>
                    <a:pt x="830065" y="2031503"/>
                    <a:pt x="782073" y="2031503"/>
                  </a:cubicBezTo>
                  <a:lnTo>
                    <a:pt x="86897" y="2031503"/>
                  </a:lnTo>
                  <a:cubicBezTo>
                    <a:pt x="38905" y="2031503"/>
                    <a:pt x="0" y="1992598"/>
                    <a:pt x="0" y="1944606"/>
                  </a:cubicBezTo>
                  <a:lnTo>
                    <a:pt x="0" y="8689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67361" tIns="67361" rIns="67361" bIns="67361" numCol="1" spcCol="1270" anchor="ctr" anchorCtr="0">
              <a:noAutofit/>
            </a:bodyPr>
            <a:lstStyle/>
            <a:p>
              <a:pPr lvl="0" algn="ctr" defTabSz="488950">
                <a:lnSpc>
                  <a:spcPct val="90000"/>
                </a:lnSpc>
                <a:spcBef>
                  <a:spcPct val="0"/>
                </a:spcBef>
                <a:spcAft>
                  <a:spcPct val="35000"/>
                </a:spcAft>
              </a:pPr>
              <a:r>
                <a:rPr lang="en-US" sz="2400" kern="1200" dirty="0"/>
                <a:t>Farmer Registration</a:t>
              </a:r>
              <a:endParaRPr lang="en-IN" sz="2400" kern="1200" dirty="0"/>
            </a:p>
          </p:txBody>
        </p:sp>
        <p:sp>
          <p:nvSpPr>
            <p:cNvPr id="15" name="Freeform 14"/>
            <p:cNvSpPr/>
            <p:nvPr/>
          </p:nvSpPr>
          <p:spPr>
            <a:xfrm>
              <a:off x="1147744" y="3491389"/>
              <a:ext cx="619576" cy="2985611"/>
            </a:xfrm>
            <a:custGeom>
              <a:avLst/>
              <a:gdLst>
                <a:gd name="connsiteX0" fmla="*/ 0 w 868970"/>
                <a:gd name="connsiteY0" fmla="*/ 86897 h 2031503"/>
                <a:gd name="connsiteX1" fmla="*/ 86897 w 868970"/>
                <a:gd name="connsiteY1" fmla="*/ 0 h 2031503"/>
                <a:gd name="connsiteX2" fmla="*/ 782073 w 868970"/>
                <a:gd name="connsiteY2" fmla="*/ 0 h 2031503"/>
                <a:gd name="connsiteX3" fmla="*/ 868970 w 868970"/>
                <a:gd name="connsiteY3" fmla="*/ 86897 h 2031503"/>
                <a:gd name="connsiteX4" fmla="*/ 868970 w 868970"/>
                <a:gd name="connsiteY4" fmla="*/ 1944606 h 2031503"/>
                <a:gd name="connsiteX5" fmla="*/ 782073 w 868970"/>
                <a:gd name="connsiteY5" fmla="*/ 2031503 h 2031503"/>
                <a:gd name="connsiteX6" fmla="*/ 86897 w 868970"/>
                <a:gd name="connsiteY6" fmla="*/ 2031503 h 2031503"/>
                <a:gd name="connsiteX7" fmla="*/ 0 w 868970"/>
                <a:gd name="connsiteY7" fmla="*/ 1944606 h 2031503"/>
                <a:gd name="connsiteX8" fmla="*/ 0 w 868970"/>
                <a:gd name="connsiteY8" fmla="*/ 86897 h 2031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970" h="2031503">
                  <a:moveTo>
                    <a:pt x="0" y="86897"/>
                  </a:moveTo>
                  <a:cubicBezTo>
                    <a:pt x="0" y="38905"/>
                    <a:pt x="38905" y="0"/>
                    <a:pt x="86897" y="0"/>
                  </a:cubicBezTo>
                  <a:lnTo>
                    <a:pt x="782073" y="0"/>
                  </a:lnTo>
                  <a:cubicBezTo>
                    <a:pt x="830065" y="0"/>
                    <a:pt x="868970" y="38905"/>
                    <a:pt x="868970" y="86897"/>
                  </a:cubicBezTo>
                  <a:lnTo>
                    <a:pt x="868970" y="1944606"/>
                  </a:lnTo>
                  <a:cubicBezTo>
                    <a:pt x="868970" y="1992598"/>
                    <a:pt x="830065" y="2031503"/>
                    <a:pt x="782073" y="2031503"/>
                  </a:cubicBezTo>
                  <a:lnTo>
                    <a:pt x="86897" y="2031503"/>
                  </a:lnTo>
                  <a:cubicBezTo>
                    <a:pt x="38905" y="2031503"/>
                    <a:pt x="0" y="1992598"/>
                    <a:pt x="0" y="1944606"/>
                  </a:cubicBezTo>
                  <a:lnTo>
                    <a:pt x="0" y="8689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67361" tIns="67361" rIns="67361" bIns="67361" numCol="1" spcCol="1270" anchor="ctr" anchorCtr="0">
              <a:noAutofit/>
            </a:bodyPr>
            <a:lstStyle/>
            <a:p>
              <a:pPr lvl="0" algn="ctr" defTabSz="488950">
                <a:lnSpc>
                  <a:spcPct val="90000"/>
                </a:lnSpc>
                <a:spcBef>
                  <a:spcPct val="0"/>
                </a:spcBef>
                <a:spcAft>
                  <a:spcPct val="35000"/>
                </a:spcAft>
              </a:pPr>
              <a:r>
                <a:rPr lang="en-US" sz="2400" kern="1200" dirty="0"/>
                <a:t>Water Demand</a:t>
              </a:r>
              <a:endParaRPr lang="en-IN" sz="2400" kern="1200" dirty="0"/>
            </a:p>
          </p:txBody>
        </p:sp>
        <p:sp>
          <p:nvSpPr>
            <p:cNvPr id="16" name="Freeform 15"/>
            <p:cNvSpPr/>
            <p:nvPr/>
          </p:nvSpPr>
          <p:spPr>
            <a:xfrm>
              <a:off x="1757344" y="3491389"/>
              <a:ext cx="588806" cy="2985611"/>
            </a:xfrm>
            <a:custGeom>
              <a:avLst/>
              <a:gdLst>
                <a:gd name="connsiteX0" fmla="*/ 0 w 868970"/>
                <a:gd name="connsiteY0" fmla="*/ 86897 h 2031503"/>
                <a:gd name="connsiteX1" fmla="*/ 86897 w 868970"/>
                <a:gd name="connsiteY1" fmla="*/ 0 h 2031503"/>
                <a:gd name="connsiteX2" fmla="*/ 782073 w 868970"/>
                <a:gd name="connsiteY2" fmla="*/ 0 h 2031503"/>
                <a:gd name="connsiteX3" fmla="*/ 868970 w 868970"/>
                <a:gd name="connsiteY3" fmla="*/ 86897 h 2031503"/>
                <a:gd name="connsiteX4" fmla="*/ 868970 w 868970"/>
                <a:gd name="connsiteY4" fmla="*/ 1944606 h 2031503"/>
                <a:gd name="connsiteX5" fmla="*/ 782073 w 868970"/>
                <a:gd name="connsiteY5" fmla="*/ 2031503 h 2031503"/>
                <a:gd name="connsiteX6" fmla="*/ 86897 w 868970"/>
                <a:gd name="connsiteY6" fmla="*/ 2031503 h 2031503"/>
                <a:gd name="connsiteX7" fmla="*/ 0 w 868970"/>
                <a:gd name="connsiteY7" fmla="*/ 1944606 h 2031503"/>
                <a:gd name="connsiteX8" fmla="*/ 0 w 868970"/>
                <a:gd name="connsiteY8" fmla="*/ 86897 h 2031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970" h="2031503">
                  <a:moveTo>
                    <a:pt x="0" y="86897"/>
                  </a:moveTo>
                  <a:cubicBezTo>
                    <a:pt x="0" y="38905"/>
                    <a:pt x="38905" y="0"/>
                    <a:pt x="86897" y="0"/>
                  </a:cubicBezTo>
                  <a:lnTo>
                    <a:pt x="782073" y="0"/>
                  </a:lnTo>
                  <a:cubicBezTo>
                    <a:pt x="830065" y="0"/>
                    <a:pt x="868970" y="38905"/>
                    <a:pt x="868970" y="86897"/>
                  </a:cubicBezTo>
                  <a:lnTo>
                    <a:pt x="868970" y="1944606"/>
                  </a:lnTo>
                  <a:cubicBezTo>
                    <a:pt x="868970" y="1992598"/>
                    <a:pt x="830065" y="2031503"/>
                    <a:pt x="782073" y="2031503"/>
                  </a:cubicBezTo>
                  <a:lnTo>
                    <a:pt x="86897" y="2031503"/>
                  </a:lnTo>
                  <a:cubicBezTo>
                    <a:pt x="38905" y="2031503"/>
                    <a:pt x="0" y="1992598"/>
                    <a:pt x="0" y="1944606"/>
                  </a:cubicBezTo>
                  <a:lnTo>
                    <a:pt x="0" y="8689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67361" tIns="67361" rIns="67361" bIns="67361" numCol="1" spcCol="1270" anchor="ctr" anchorCtr="0">
              <a:noAutofit/>
            </a:bodyPr>
            <a:lstStyle/>
            <a:p>
              <a:pPr lvl="0" algn="ctr" defTabSz="488950">
                <a:lnSpc>
                  <a:spcPct val="90000"/>
                </a:lnSpc>
                <a:spcBef>
                  <a:spcPct val="0"/>
                </a:spcBef>
                <a:spcAft>
                  <a:spcPct val="35000"/>
                </a:spcAft>
              </a:pPr>
              <a:r>
                <a:rPr lang="en-US" sz="2400" kern="1200" dirty="0"/>
                <a:t>Notification</a:t>
              </a:r>
              <a:endParaRPr lang="en-IN" sz="800" kern="1200" dirty="0"/>
            </a:p>
          </p:txBody>
        </p:sp>
        <p:sp>
          <p:nvSpPr>
            <p:cNvPr id="17" name="Freeform 16"/>
            <p:cNvSpPr/>
            <p:nvPr/>
          </p:nvSpPr>
          <p:spPr>
            <a:xfrm>
              <a:off x="2366944" y="3491389"/>
              <a:ext cx="562752" cy="2985611"/>
            </a:xfrm>
            <a:custGeom>
              <a:avLst/>
              <a:gdLst>
                <a:gd name="connsiteX0" fmla="*/ 0 w 868970"/>
                <a:gd name="connsiteY0" fmla="*/ 86897 h 2031503"/>
                <a:gd name="connsiteX1" fmla="*/ 86897 w 868970"/>
                <a:gd name="connsiteY1" fmla="*/ 0 h 2031503"/>
                <a:gd name="connsiteX2" fmla="*/ 782073 w 868970"/>
                <a:gd name="connsiteY2" fmla="*/ 0 h 2031503"/>
                <a:gd name="connsiteX3" fmla="*/ 868970 w 868970"/>
                <a:gd name="connsiteY3" fmla="*/ 86897 h 2031503"/>
                <a:gd name="connsiteX4" fmla="*/ 868970 w 868970"/>
                <a:gd name="connsiteY4" fmla="*/ 1944606 h 2031503"/>
                <a:gd name="connsiteX5" fmla="*/ 782073 w 868970"/>
                <a:gd name="connsiteY5" fmla="*/ 2031503 h 2031503"/>
                <a:gd name="connsiteX6" fmla="*/ 86897 w 868970"/>
                <a:gd name="connsiteY6" fmla="*/ 2031503 h 2031503"/>
                <a:gd name="connsiteX7" fmla="*/ 0 w 868970"/>
                <a:gd name="connsiteY7" fmla="*/ 1944606 h 2031503"/>
                <a:gd name="connsiteX8" fmla="*/ 0 w 868970"/>
                <a:gd name="connsiteY8" fmla="*/ 86897 h 2031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970" h="2031503">
                  <a:moveTo>
                    <a:pt x="0" y="86897"/>
                  </a:moveTo>
                  <a:cubicBezTo>
                    <a:pt x="0" y="38905"/>
                    <a:pt x="38905" y="0"/>
                    <a:pt x="86897" y="0"/>
                  </a:cubicBezTo>
                  <a:lnTo>
                    <a:pt x="782073" y="0"/>
                  </a:lnTo>
                  <a:cubicBezTo>
                    <a:pt x="830065" y="0"/>
                    <a:pt x="868970" y="38905"/>
                    <a:pt x="868970" y="86897"/>
                  </a:cubicBezTo>
                  <a:lnTo>
                    <a:pt x="868970" y="1944606"/>
                  </a:lnTo>
                  <a:cubicBezTo>
                    <a:pt x="868970" y="1992598"/>
                    <a:pt x="830065" y="2031503"/>
                    <a:pt x="782073" y="2031503"/>
                  </a:cubicBezTo>
                  <a:lnTo>
                    <a:pt x="86897" y="2031503"/>
                  </a:lnTo>
                  <a:cubicBezTo>
                    <a:pt x="38905" y="2031503"/>
                    <a:pt x="0" y="1992598"/>
                    <a:pt x="0" y="1944606"/>
                  </a:cubicBezTo>
                  <a:lnTo>
                    <a:pt x="0" y="8689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67361" tIns="67361" rIns="67361" bIns="67361" numCol="1" spcCol="1270" anchor="ctr" anchorCtr="0">
              <a:noAutofit/>
            </a:bodyPr>
            <a:lstStyle/>
            <a:p>
              <a:pPr lvl="0" algn="ctr" defTabSz="488950">
                <a:lnSpc>
                  <a:spcPct val="90000"/>
                </a:lnSpc>
                <a:spcBef>
                  <a:spcPct val="0"/>
                </a:spcBef>
                <a:spcAft>
                  <a:spcPct val="35000"/>
                </a:spcAft>
              </a:pPr>
              <a:r>
                <a:rPr lang="en-US" sz="2400" kern="1200" dirty="0"/>
                <a:t>Agreement</a:t>
              </a:r>
              <a:endParaRPr lang="en-IN" sz="1000" kern="1200" dirty="0"/>
            </a:p>
          </p:txBody>
        </p:sp>
        <p:sp>
          <p:nvSpPr>
            <p:cNvPr id="18" name="Freeform 17"/>
            <p:cNvSpPr/>
            <p:nvPr/>
          </p:nvSpPr>
          <p:spPr>
            <a:xfrm>
              <a:off x="2976544" y="3491389"/>
              <a:ext cx="617239" cy="2985611"/>
            </a:xfrm>
            <a:custGeom>
              <a:avLst/>
              <a:gdLst>
                <a:gd name="connsiteX0" fmla="*/ 0 w 868970"/>
                <a:gd name="connsiteY0" fmla="*/ 86897 h 2031503"/>
                <a:gd name="connsiteX1" fmla="*/ 86897 w 868970"/>
                <a:gd name="connsiteY1" fmla="*/ 0 h 2031503"/>
                <a:gd name="connsiteX2" fmla="*/ 782073 w 868970"/>
                <a:gd name="connsiteY2" fmla="*/ 0 h 2031503"/>
                <a:gd name="connsiteX3" fmla="*/ 868970 w 868970"/>
                <a:gd name="connsiteY3" fmla="*/ 86897 h 2031503"/>
                <a:gd name="connsiteX4" fmla="*/ 868970 w 868970"/>
                <a:gd name="connsiteY4" fmla="*/ 1944606 h 2031503"/>
                <a:gd name="connsiteX5" fmla="*/ 782073 w 868970"/>
                <a:gd name="connsiteY5" fmla="*/ 2031503 h 2031503"/>
                <a:gd name="connsiteX6" fmla="*/ 86897 w 868970"/>
                <a:gd name="connsiteY6" fmla="*/ 2031503 h 2031503"/>
                <a:gd name="connsiteX7" fmla="*/ 0 w 868970"/>
                <a:gd name="connsiteY7" fmla="*/ 1944606 h 2031503"/>
                <a:gd name="connsiteX8" fmla="*/ 0 w 868970"/>
                <a:gd name="connsiteY8" fmla="*/ 86897 h 2031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970" h="2031503">
                  <a:moveTo>
                    <a:pt x="0" y="86897"/>
                  </a:moveTo>
                  <a:cubicBezTo>
                    <a:pt x="0" y="38905"/>
                    <a:pt x="38905" y="0"/>
                    <a:pt x="86897" y="0"/>
                  </a:cubicBezTo>
                  <a:lnTo>
                    <a:pt x="782073" y="0"/>
                  </a:lnTo>
                  <a:cubicBezTo>
                    <a:pt x="830065" y="0"/>
                    <a:pt x="868970" y="38905"/>
                    <a:pt x="868970" y="86897"/>
                  </a:cubicBezTo>
                  <a:lnTo>
                    <a:pt x="868970" y="1944606"/>
                  </a:lnTo>
                  <a:cubicBezTo>
                    <a:pt x="868970" y="1992598"/>
                    <a:pt x="830065" y="2031503"/>
                    <a:pt x="782073" y="2031503"/>
                  </a:cubicBezTo>
                  <a:lnTo>
                    <a:pt x="86897" y="2031503"/>
                  </a:lnTo>
                  <a:cubicBezTo>
                    <a:pt x="38905" y="2031503"/>
                    <a:pt x="0" y="1992598"/>
                    <a:pt x="0" y="1944606"/>
                  </a:cubicBezTo>
                  <a:lnTo>
                    <a:pt x="0" y="8689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67361" tIns="67361" rIns="67361" bIns="67361" numCol="1" spcCol="1270" anchor="ctr" anchorCtr="0">
              <a:noAutofit/>
            </a:bodyPr>
            <a:lstStyle/>
            <a:p>
              <a:pPr lvl="0" algn="ctr" defTabSz="488950">
                <a:lnSpc>
                  <a:spcPct val="90000"/>
                </a:lnSpc>
                <a:spcBef>
                  <a:spcPct val="0"/>
                </a:spcBef>
                <a:spcAft>
                  <a:spcPct val="35000"/>
                </a:spcAft>
              </a:pPr>
              <a:r>
                <a:rPr lang="en-US" sz="2400" kern="1200" dirty="0"/>
                <a:t>Irrigation Recording</a:t>
              </a:r>
              <a:endParaRPr lang="en-IN" sz="2400" kern="1200" dirty="0"/>
            </a:p>
          </p:txBody>
        </p:sp>
        <p:sp>
          <p:nvSpPr>
            <p:cNvPr id="19" name="Freeform 18"/>
            <p:cNvSpPr/>
            <p:nvPr/>
          </p:nvSpPr>
          <p:spPr>
            <a:xfrm>
              <a:off x="3662344" y="3491389"/>
              <a:ext cx="667415" cy="3023711"/>
            </a:xfrm>
            <a:custGeom>
              <a:avLst/>
              <a:gdLst>
                <a:gd name="connsiteX0" fmla="*/ 0 w 868970"/>
                <a:gd name="connsiteY0" fmla="*/ 86897 h 2031503"/>
                <a:gd name="connsiteX1" fmla="*/ 86897 w 868970"/>
                <a:gd name="connsiteY1" fmla="*/ 0 h 2031503"/>
                <a:gd name="connsiteX2" fmla="*/ 782073 w 868970"/>
                <a:gd name="connsiteY2" fmla="*/ 0 h 2031503"/>
                <a:gd name="connsiteX3" fmla="*/ 868970 w 868970"/>
                <a:gd name="connsiteY3" fmla="*/ 86897 h 2031503"/>
                <a:gd name="connsiteX4" fmla="*/ 868970 w 868970"/>
                <a:gd name="connsiteY4" fmla="*/ 1944606 h 2031503"/>
                <a:gd name="connsiteX5" fmla="*/ 782073 w 868970"/>
                <a:gd name="connsiteY5" fmla="*/ 2031503 h 2031503"/>
                <a:gd name="connsiteX6" fmla="*/ 86897 w 868970"/>
                <a:gd name="connsiteY6" fmla="*/ 2031503 h 2031503"/>
                <a:gd name="connsiteX7" fmla="*/ 0 w 868970"/>
                <a:gd name="connsiteY7" fmla="*/ 1944606 h 2031503"/>
                <a:gd name="connsiteX8" fmla="*/ 0 w 868970"/>
                <a:gd name="connsiteY8" fmla="*/ 86897 h 2031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970" h="2031503">
                  <a:moveTo>
                    <a:pt x="0" y="86897"/>
                  </a:moveTo>
                  <a:cubicBezTo>
                    <a:pt x="0" y="38905"/>
                    <a:pt x="38905" y="0"/>
                    <a:pt x="86897" y="0"/>
                  </a:cubicBezTo>
                  <a:lnTo>
                    <a:pt x="782073" y="0"/>
                  </a:lnTo>
                  <a:cubicBezTo>
                    <a:pt x="830065" y="0"/>
                    <a:pt x="868970" y="38905"/>
                    <a:pt x="868970" y="86897"/>
                  </a:cubicBezTo>
                  <a:lnTo>
                    <a:pt x="868970" y="1944606"/>
                  </a:lnTo>
                  <a:cubicBezTo>
                    <a:pt x="868970" y="1992598"/>
                    <a:pt x="830065" y="2031503"/>
                    <a:pt x="782073" y="2031503"/>
                  </a:cubicBezTo>
                  <a:lnTo>
                    <a:pt x="86897" y="2031503"/>
                  </a:lnTo>
                  <a:cubicBezTo>
                    <a:pt x="38905" y="2031503"/>
                    <a:pt x="0" y="1992598"/>
                    <a:pt x="0" y="1944606"/>
                  </a:cubicBezTo>
                  <a:lnTo>
                    <a:pt x="0" y="8689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67361" tIns="67361" rIns="67361" bIns="67361" numCol="1" spcCol="1270" anchor="ctr" anchorCtr="0">
              <a:noAutofit/>
            </a:bodyPr>
            <a:lstStyle/>
            <a:p>
              <a:pPr lvl="0" algn="ctr" defTabSz="488950">
                <a:lnSpc>
                  <a:spcPct val="90000"/>
                </a:lnSpc>
                <a:spcBef>
                  <a:spcPct val="0"/>
                </a:spcBef>
                <a:spcAft>
                  <a:spcPct val="35000"/>
                </a:spcAft>
              </a:pPr>
              <a:r>
                <a:rPr lang="en-US" sz="2000" kern="1200" dirty="0"/>
                <a:t>Water Bill &amp; Payments</a:t>
              </a:r>
              <a:endParaRPr lang="en-IN" sz="2000" kern="1200" dirty="0"/>
            </a:p>
          </p:txBody>
        </p:sp>
        <p:sp>
          <p:nvSpPr>
            <p:cNvPr id="20" name="Freeform 19"/>
            <p:cNvSpPr/>
            <p:nvPr/>
          </p:nvSpPr>
          <p:spPr>
            <a:xfrm>
              <a:off x="4335446" y="2496507"/>
              <a:ext cx="1311232" cy="3973101"/>
            </a:xfrm>
            <a:custGeom>
              <a:avLst/>
              <a:gdLst>
                <a:gd name="connsiteX0" fmla="*/ 0 w 868970"/>
                <a:gd name="connsiteY0" fmla="*/ 86897 h 2031503"/>
                <a:gd name="connsiteX1" fmla="*/ 86897 w 868970"/>
                <a:gd name="connsiteY1" fmla="*/ 0 h 2031503"/>
                <a:gd name="connsiteX2" fmla="*/ 782073 w 868970"/>
                <a:gd name="connsiteY2" fmla="*/ 0 h 2031503"/>
                <a:gd name="connsiteX3" fmla="*/ 868970 w 868970"/>
                <a:gd name="connsiteY3" fmla="*/ 86897 h 2031503"/>
                <a:gd name="connsiteX4" fmla="*/ 868970 w 868970"/>
                <a:gd name="connsiteY4" fmla="*/ 1944606 h 2031503"/>
                <a:gd name="connsiteX5" fmla="*/ 782073 w 868970"/>
                <a:gd name="connsiteY5" fmla="*/ 2031503 h 2031503"/>
                <a:gd name="connsiteX6" fmla="*/ 86897 w 868970"/>
                <a:gd name="connsiteY6" fmla="*/ 2031503 h 2031503"/>
                <a:gd name="connsiteX7" fmla="*/ 0 w 868970"/>
                <a:gd name="connsiteY7" fmla="*/ 1944606 h 2031503"/>
                <a:gd name="connsiteX8" fmla="*/ 0 w 868970"/>
                <a:gd name="connsiteY8" fmla="*/ 86897 h 2031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970" h="2031503">
                  <a:moveTo>
                    <a:pt x="0" y="86897"/>
                  </a:moveTo>
                  <a:cubicBezTo>
                    <a:pt x="0" y="38905"/>
                    <a:pt x="38905" y="0"/>
                    <a:pt x="86897" y="0"/>
                  </a:cubicBezTo>
                  <a:lnTo>
                    <a:pt x="782073" y="0"/>
                  </a:lnTo>
                  <a:cubicBezTo>
                    <a:pt x="830065" y="0"/>
                    <a:pt x="868970" y="38905"/>
                    <a:pt x="868970" y="86897"/>
                  </a:cubicBezTo>
                  <a:lnTo>
                    <a:pt x="868970" y="1944606"/>
                  </a:lnTo>
                  <a:cubicBezTo>
                    <a:pt x="868970" y="1992598"/>
                    <a:pt x="830065" y="2031503"/>
                    <a:pt x="782073" y="2031503"/>
                  </a:cubicBezTo>
                  <a:lnTo>
                    <a:pt x="86897" y="2031503"/>
                  </a:lnTo>
                  <a:cubicBezTo>
                    <a:pt x="38905" y="2031503"/>
                    <a:pt x="0" y="1992598"/>
                    <a:pt x="0" y="1944606"/>
                  </a:cubicBezTo>
                  <a:lnTo>
                    <a:pt x="0" y="8689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4031" tIns="94031" rIns="94031" bIns="94031" numCol="1" spcCol="1270" anchor="ctr" anchorCtr="0">
              <a:noAutofit/>
            </a:bodyPr>
            <a:lstStyle/>
            <a:p>
              <a:pPr lvl="0" algn="ctr" defTabSz="800100">
                <a:lnSpc>
                  <a:spcPct val="90000"/>
                </a:lnSpc>
                <a:spcBef>
                  <a:spcPct val="0"/>
                </a:spcBef>
                <a:spcAft>
                  <a:spcPct val="35000"/>
                </a:spcAft>
              </a:pPr>
              <a:r>
                <a:rPr lang="en-US" sz="2400" kern="1200" dirty="0"/>
                <a:t>Asset</a:t>
              </a:r>
              <a:endParaRPr lang="en-IN" sz="2400" kern="1200" dirty="0"/>
            </a:p>
          </p:txBody>
        </p:sp>
        <p:sp>
          <p:nvSpPr>
            <p:cNvPr id="21" name="Freeform 20"/>
            <p:cNvSpPr/>
            <p:nvPr/>
          </p:nvSpPr>
          <p:spPr>
            <a:xfrm>
              <a:off x="5719744" y="2482290"/>
              <a:ext cx="1484782" cy="3973101"/>
            </a:xfrm>
            <a:custGeom>
              <a:avLst/>
              <a:gdLst>
                <a:gd name="connsiteX0" fmla="*/ 0 w 868970"/>
                <a:gd name="connsiteY0" fmla="*/ 86897 h 2031503"/>
                <a:gd name="connsiteX1" fmla="*/ 86897 w 868970"/>
                <a:gd name="connsiteY1" fmla="*/ 0 h 2031503"/>
                <a:gd name="connsiteX2" fmla="*/ 782073 w 868970"/>
                <a:gd name="connsiteY2" fmla="*/ 0 h 2031503"/>
                <a:gd name="connsiteX3" fmla="*/ 868970 w 868970"/>
                <a:gd name="connsiteY3" fmla="*/ 86897 h 2031503"/>
                <a:gd name="connsiteX4" fmla="*/ 868970 w 868970"/>
                <a:gd name="connsiteY4" fmla="*/ 1944606 h 2031503"/>
                <a:gd name="connsiteX5" fmla="*/ 782073 w 868970"/>
                <a:gd name="connsiteY5" fmla="*/ 2031503 h 2031503"/>
                <a:gd name="connsiteX6" fmla="*/ 86897 w 868970"/>
                <a:gd name="connsiteY6" fmla="*/ 2031503 h 2031503"/>
                <a:gd name="connsiteX7" fmla="*/ 0 w 868970"/>
                <a:gd name="connsiteY7" fmla="*/ 1944606 h 2031503"/>
                <a:gd name="connsiteX8" fmla="*/ 0 w 868970"/>
                <a:gd name="connsiteY8" fmla="*/ 86897 h 2031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970" h="2031503">
                  <a:moveTo>
                    <a:pt x="0" y="86897"/>
                  </a:moveTo>
                  <a:cubicBezTo>
                    <a:pt x="0" y="38905"/>
                    <a:pt x="38905" y="0"/>
                    <a:pt x="86897" y="0"/>
                  </a:cubicBezTo>
                  <a:lnTo>
                    <a:pt x="782073" y="0"/>
                  </a:lnTo>
                  <a:cubicBezTo>
                    <a:pt x="830065" y="0"/>
                    <a:pt x="868970" y="38905"/>
                    <a:pt x="868970" y="86897"/>
                  </a:cubicBezTo>
                  <a:lnTo>
                    <a:pt x="868970" y="1944606"/>
                  </a:lnTo>
                  <a:cubicBezTo>
                    <a:pt x="868970" y="1992598"/>
                    <a:pt x="830065" y="2031503"/>
                    <a:pt x="782073" y="2031503"/>
                  </a:cubicBezTo>
                  <a:lnTo>
                    <a:pt x="86897" y="2031503"/>
                  </a:lnTo>
                  <a:cubicBezTo>
                    <a:pt x="38905" y="2031503"/>
                    <a:pt x="0" y="1992598"/>
                    <a:pt x="0" y="1944606"/>
                  </a:cubicBezTo>
                  <a:lnTo>
                    <a:pt x="0" y="8689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4031" tIns="94031" rIns="94031" bIns="94031" numCol="1" spcCol="1270" anchor="ctr" anchorCtr="0">
              <a:noAutofit/>
            </a:bodyPr>
            <a:lstStyle/>
            <a:p>
              <a:pPr lvl="0" algn="ctr" defTabSz="800100">
                <a:lnSpc>
                  <a:spcPct val="90000"/>
                </a:lnSpc>
                <a:spcBef>
                  <a:spcPct val="0"/>
                </a:spcBef>
                <a:spcAft>
                  <a:spcPct val="35000"/>
                </a:spcAft>
              </a:pPr>
              <a:r>
                <a:rPr lang="en-US" sz="2400" kern="1200" dirty="0"/>
                <a:t>Water User Co-Op Society</a:t>
              </a:r>
              <a:endParaRPr lang="en-IN" sz="2400" kern="1200" dirty="0"/>
            </a:p>
          </p:txBody>
        </p:sp>
        <p:sp>
          <p:nvSpPr>
            <p:cNvPr id="22" name="Freeform 21"/>
            <p:cNvSpPr/>
            <p:nvPr/>
          </p:nvSpPr>
          <p:spPr>
            <a:xfrm>
              <a:off x="7269415" y="2482289"/>
              <a:ext cx="1447800" cy="3973101"/>
            </a:xfrm>
            <a:custGeom>
              <a:avLst/>
              <a:gdLst>
                <a:gd name="connsiteX0" fmla="*/ 0 w 868970"/>
                <a:gd name="connsiteY0" fmla="*/ 86897 h 2031503"/>
                <a:gd name="connsiteX1" fmla="*/ 86897 w 868970"/>
                <a:gd name="connsiteY1" fmla="*/ 0 h 2031503"/>
                <a:gd name="connsiteX2" fmla="*/ 782073 w 868970"/>
                <a:gd name="connsiteY2" fmla="*/ 0 h 2031503"/>
                <a:gd name="connsiteX3" fmla="*/ 868970 w 868970"/>
                <a:gd name="connsiteY3" fmla="*/ 86897 h 2031503"/>
                <a:gd name="connsiteX4" fmla="*/ 868970 w 868970"/>
                <a:gd name="connsiteY4" fmla="*/ 1944606 h 2031503"/>
                <a:gd name="connsiteX5" fmla="*/ 782073 w 868970"/>
                <a:gd name="connsiteY5" fmla="*/ 2031503 h 2031503"/>
                <a:gd name="connsiteX6" fmla="*/ 86897 w 868970"/>
                <a:gd name="connsiteY6" fmla="*/ 2031503 h 2031503"/>
                <a:gd name="connsiteX7" fmla="*/ 0 w 868970"/>
                <a:gd name="connsiteY7" fmla="*/ 1944606 h 2031503"/>
                <a:gd name="connsiteX8" fmla="*/ 0 w 868970"/>
                <a:gd name="connsiteY8" fmla="*/ 86897 h 2031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970" h="2031503">
                  <a:moveTo>
                    <a:pt x="0" y="86897"/>
                  </a:moveTo>
                  <a:cubicBezTo>
                    <a:pt x="0" y="38905"/>
                    <a:pt x="38905" y="0"/>
                    <a:pt x="86897" y="0"/>
                  </a:cubicBezTo>
                  <a:lnTo>
                    <a:pt x="782073" y="0"/>
                  </a:lnTo>
                  <a:cubicBezTo>
                    <a:pt x="830065" y="0"/>
                    <a:pt x="868970" y="38905"/>
                    <a:pt x="868970" y="86897"/>
                  </a:cubicBezTo>
                  <a:lnTo>
                    <a:pt x="868970" y="1944606"/>
                  </a:lnTo>
                  <a:cubicBezTo>
                    <a:pt x="868970" y="1992598"/>
                    <a:pt x="830065" y="2031503"/>
                    <a:pt x="782073" y="2031503"/>
                  </a:cubicBezTo>
                  <a:lnTo>
                    <a:pt x="86897" y="2031503"/>
                  </a:lnTo>
                  <a:cubicBezTo>
                    <a:pt x="38905" y="2031503"/>
                    <a:pt x="0" y="1992598"/>
                    <a:pt x="0" y="1944606"/>
                  </a:cubicBezTo>
                  <a:lnTo>
                    <a:pt x="0" y="8689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4031" tIns="94031" rIns="94031" bIns="94031" numCol="1" spcCol="1270" anchor="ctr" anchorCtr="0">
              <a:noAutofit/>
            </a:bodyPr>
            <a:lstStyle/>
            <a:p>
              <a:pPr lvl="0" algn="ctr" defTabSz="800100">
                <a:lnSpc>
                  <a:spcPct val="90000"/>
                </a:lnSpc>
                <a:spcBef>
                  <a:spcPct val="0"/>
                </a:spcBef>
                <a:spcAft>
                  <a:spcPct val="35000"/>
                </a:spcAft>
              </a:pPr>
              <a:r>
                <a:rPr lang="en-US" sz="2400" kern="1200" dirty="0"/>
                <a:t>Soil Health Card</a:t>
              </a:r>
              <a:endParaRPr lang="en-IN" sz="2400" kern="1200" dirty="0"/>
            </a:p>
          </p:txBody>
        </p:sp>
      </p:grpSp>
    </p:spTree>
    <p:extLst>
      <p:ext uri="{BB962C8B-B14F-4D97-AF65-F5344CB8AC3E}">
        <p14:creationId xmlns:p14="http://schemas.microsoft.com/office/powerpoint/2010/main" xmlns="" val="19992598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sp>
        <p:nvSpPr>
          <p:cNvPr id="8" name="Rectangle 7"/>
          <p:cNvSpPr/>
          <p:nvPr/>
        </p:nvSpPr>
        <p:spPr>
          <a:xfrm>
            <a:off x="381000" y="371868"/>
            <a:ext cx="6324600" cy="338554"/>
          </a:xfrm>
          <a:prstGeom prst="rect">
            <a:avLst/>
          </a:prstGeom>
        </p:spPr>
        <p:txBody>
          <a:bodyPr wrap="square">
            <a:spAutoFit/>
          </a:bodyPr>
          <a:lstStyle/>
          <a:p>
            <a:pPr algn="just">
              <a:lnSpc>
                <a:spcPct val="80000"/>
              </a:lnSpc>
              <a:buNone/>
              <a:defRPr/>
            </a:pPr>
            <a:r>
              <a:rPr lang="en-US" sz="2000" b="1" dirty="0"/>
              <a:t>Case Study of KBJNL – INMIS – Farmer Registration</a:t>
            </a:r>
          </a:p>
        </p:txBody>
      </p:sp>
      <p:pic>
        <p:nvPicPr>
          <p:cNvPr id="10" name="Picture 9" descr="FarmerRegistration.p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52400" y="990600"/>
            <a:ext cx="8605012" cy="4800600"/>
          </a:xfrm>
          <a:prstGeom prst="rect">
            <a:avLst/>
          </a:prstGeom>
        </p:spPr>
      </p:pic>
    </p:spTree>
    <p:extLst>
      <p:ext uri="{BB962C8B-B14F-4D97-AF65-F5344CB8AC3E}">
        <p14:creationId xmlns:p14="http://schemas.microsoft.com/office/powerpoint/2010/main" xmlns="" val="20770743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sp>
        <p:nvSpPr>
          <p:cNvPr id="8" name="Rectangle 7"/>
          <p:cNvSpPr/>
          <p:nvPr/>
        </p:nvSpPr>
        <p:spPr>
          <a:xfrm>
            <a:off x="381000" y="371868"/>
            <a:ext cx="6324600" cy="338554"/>
          </a:xfrm>
          <a:prstGeom prst="rect">
            <a:avLst/>
          </a:prstGeom>
        </p:spPr>
        <p:txBody>
          <a:bodyPr wrap="square">
            <a:spAutoFit/>
          </a:bodyPr>
          <a:lstStyle/>
          <a:p>
            <a:pPr algn="just">
              <a:lnSpc>
                <a:spcPct val="80000"/>
              </a:lnSpc>
              <a:buNone/>
              <a:defRPr/>
            </a:pPr>
            <a:r>
              <a:rPr lang="en-US" sz="2000" b="1" dirty="0"/>
              <a:t>Case Study of KBJNL – INMIS – Revenue Report</a:t>
            </a:r>
          </a:p>
        </p:txBody>
      </p:sp>
      <p:pic>
        <p:nvPicPr>
          <p:cNvPr id="11" name="Picture 10" descr="RevenueRealisationReport.p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6927" y="1295400"/>
            <a:ext cx="9069970" cy="3124200"/>
          </a:xfrm>
          <a:prstGeom prst="rect">
            <a:avLst/>
          </a:prstGeom>
        </p:spPr>
      </p:pic>
    </p:spTree>
    <p:extLst>
      <p:ext uri="{BB962C8B-B14F-4D97-AF65-F5344CB8AC3E}">
        <p14:creationId xmlns:p14="http://schemas.microsoft.com/office/powerpoint/2010/main" xmlns="" val="10604407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096000"/>
            <a:ext cx="9144000" cy="762000"/>
            <a:chOff x="0" y="6096000"/>
            <a:chExt cx="9144000" cy="76200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LOGO1"/>
            <p:cNvPicPr>
              <a:picLocks noChangeAspect="1" noChangeArrowheads="1"/>
            </p:cNvPicPr>
            <p:nvPr/>
          </p:nvPicPr>
          <p:blipFill>
            <a:blip r:embed="rId2" cstate="email"/>
            <a:srcRect/>
            <a:stretch>
              <a:fillRect/>
            </a:stretch>
          </p:blipFill>
          <p:spPr bwMode="auto">
            <a:xfrm>
              <a:off x="152400" y="6248400"/>
              <a:ext cx="502920" cy="533400"/>
            </a:xfrm>
            <a:prstGeom prst="rect">
              <a:avLst/>
            </a:prstGeom>
            <a:noFill/>
            <a:ln w="9525">
              <a:noFill/>
              <a:miter lim="800000"/>
              <a:headEnd/>
              <a:tailEnd/>
            </a:ln>
          </p:spPr>
        </p:pic>
        <p:sp>
          <p:nvSpPr>
            <p:cNvPr id="7" name="TextBox 6"/>
            <p:cNvSpPr txBox="1"/>
            <p:nvPr/>
          </p:nvSpPr>
          <p:spPr>
            <a:xfrm>
              <a:off x="773805" y="6312795"/>
              <a:ext cx="3200400" cy="369332"/>
            </a:xfrm>
            <a:prstGeom prst="rect">
              <a:avLst/>
            </a:prstGeom>
            <a:noFill/>
          </p:spPr>
          <p:txBody>
            <a:bodyPr wrap="square" rtlCol="0">
              <a:spAutoFit/>
            </a:bodyPr>
            <a:lstStyle/>
            <a:p>
              <a:r>
                <a:rPr lang="en-US" dirty="0" err="1">
                  <a:solidFill>
                    <a:srgbClr val="0070C0"/>
                  </a:solidFill>
                  <a:latin typeface="Impact" pitchFamily="34" charset="0"/>
                </a:rPr>
                <a:t>Mechatronics</a:t>
              </a:r>
              <a:r>
                <a:rPr lang="en-US" dirty="0">
                  <a:solidFill>
                    <a:srgbClr val="0070C0"/>
                  </a:solidFill>
                  <a:latin typeface="Impact" pitchFamily="34" charset="0"/>
                </a:rPr>
                <a:t> Systems Pvt. Ltd.</a:t>
              </a:r>
            </a:p>
          </p:txBody>
        </p:sp>
      </p:grpSp>
      <p:sp>
        <p:nvSpPr>
          <p:cNvPr id="8" name="Rectangle 7"/>
          <p:cNvSpPr/>
          <p:nvPr/>
        </p:nvSpPr>
        <p:spPr>
          <a:xfrm>
            <a:off x="381000" y="371868"/>
            <a:ext cx="6324600" cy="344710"/>
          </a:xfrm>
          <a:prstGeom prst="rect">
            <a:avLst/>
          </a:prstGeom>
        </p:spPr>
        <p:txBody>
          <a:bodyPr wrap="square">
            <a:spAutoFit/>
          </a:bodyPr>
          <a:lstStyle/>
          <a:p>
            <a:pPr algn="just">
              <a:lnSpc>
                <a:spcPct val="80000"/>
              </a:lnSpc>
              <a:buNone/>
              <a:defRPr/>
            </a:pPr>
            <a:r>
              <a:rPr lang="en-US" sz="2000" b="1" dirty="0"/>
              <a:t>Case Study of KBJNL – INMIS – Water Demand Report</a:t>
            </a:r>
          </a:p>
        </p:txBody>
      </p:sp>
      <p:pic>
        <p:nvPicPr>
          <p:cNvPr id="9" name="Picture 8" descr="cumulativeWaterDemandReport.p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52400" y="1066800"/>
            <a:ext cx="8595854" cy="4207942"/>
          </a:xfrm>
          <a:prstGeom prst="rect">
            <a:avLst/>
          </a:prstGeom>
          <a:ln>
            <a:solidFill>
              <a:schemeClr val="tx1"/>
            </a:solidFill>
          </a:ln>
        </p:spPr>
      </p:pic>
    </p:spTree>
    <p:extLst>
      <p:ext uri="{BB962C8B-B14F-4D97-AF65-F5344CB8AC3E}">
        <p14:creationId xmlns:p14="http://schemas.microsoft.com/office/powerpoint/2010/main" xmlns="" val="5581333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1201" y="2967334"/>
            <a:ext cx="4800600" cy="1200329"/>
          </a:xfrm>
          <a:prstGeom prst="rect">
            <a:avLst/>
          </a:prstGeom>
          <a:noFill/>
        </p:spPr>
        <p:txBody>
          <a:bodyPr wrap="square" lIns="91440" tIns="45720" rIns="91440" bIns="45720">
            <a:spAutoFit/>
          </a:bodyPr>
          <a:lstStyle/>
          <a:p>
            <a:pPr algn="ctr"/>
            <a:r>
              <a:rPr lang="en-US" sz="7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Thank You</a:t>
            </a:r>
          </a:p>
        </p:txBody>
      </p:sp>
    </p:spTree>
    <p:extLst>
      <p:ext uri="{BB962C8B-B14F-4D97-AF65-F5344CB8AC3E}">
        <p14:creationId xmlns:p14="http://schemas.microsoft.com/office/powerpoint/2010/main" xmlns="" val="976416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TextBox 9"/>
          <p:cNvSpPr txBox="1">
            <a:spLocks noChangeArrowheads="1"/>
          </p:cNvSpPr>
          <p:nvPr/>
        </p:nvSpPr>
        <p:spPr bwMode="auto">
          <a:xfrm>
            <a:off x="457200" y="4191000"/>
            <a:ext cx="184150" cy="554038"/>
          </a:xfrm>
          <a:prstGeom prst="rect">
            <a:avLst/>
          </a:prstGeom>
          <a:noFill/>
          <a:ln w="9525">
            <a:noFill/>
            <a:miter lim="800000"/>
            <a:headEnd/>
            <a:tailEnd/>
          </a:ln>
        </p:spPr>
        <p:txBody>
          <a:bodyPr wrap="none">
            <a:spAutoFit/>
          </a:bodyPr>
          <a:lstStyle/>
          <a:p>
            <a:endParaRPr lang="en-US" sz="1200" dirty="0">
              <a:latin typeface="Calibri" pitchFamily="34" charset="0"/>
            </a:endParaRPr>
          </a:p>
          <a:p>
            <a:endParaRPr lang="en-US" dirty="0">
              <a:latin typeface="Calibri" pitchFamily="34" charset="0"/>
            </a:endParaRPr>
          </a:p>
        </p:txBody>
      </p:sp>
      <p:grpSp>
        <p:nvGrpSpPr>
          <p:cNvPr id="2" name="Group 32"/>
          <p:cNvGrpSpPr/>
          <p:nvPr/>
        </p:nvGrpSpPr>
        <p:grpSpPr>
          <a:xfrm>
            <a:off x="0" y="6096000"/>
            <a:ext cx="9144000" cy="762000"/>
            <a:chOff x="0" y="6096000"/>
            <a:chExt cx="9144000" cy="762000"/>
          </a:xfrm>
        </p:grpSpPr>
        <p:sp>
          <p:nvSpPr>
            <p:cNvPr id="34" name="Rectangle 33"/>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1" descr="LOGO1"/>
            <p:cNvPicPr>
              <a:picLocks noChangeAspect="1" noChangeArrowheads="1"/>
            </p:cNvPicPr>
            <p:nvPr/>
          </p:nvPicPr>
          <p:blipFill>
            <a:blip r:embed="rId3" cstate="email"/>
            <a:srcRect/>
            <a:stretch>
              <a:fillRect/>
            </a:stretch>
          </p:blipFill>
          <p:spPr bwMode="auto">
            <a:xfrm>
              <a:off x="152400" y="6248400"/>
              <a:ext cx="502920" cy="533400"/>
            </a:xfrm>
            <a:prstGeom prst="rect">
              <a:avLst/>
            </a:prstGeom>
            <a:noFill/>
            <a:ln w="9525">
              <a:noFill/>
              <a:miter lim="800000"/>
              <a:headEnd/>
              <a:tailEnd/>
            </a:ln>
          </p:spPr>
        </p:pic>
        <p:sp>
          <p:nvSpPr>
            <p:cNvPr id="36" name="TextBox 35"/>
            <p:cNvSpPr txBox="1"/>
            <p:nvPr/>
          </p:nvSpPr>
          <p:spPr>
            <a:xfrm>
              <a:off x="773805" y="6312795"/>
              <a:ext cx="3200400" cy="369332"/>
            </a:xfrm>
            <a:prstGeom prst="rect">
              <a:avLst/>
            </a:prstGeom>
            <a:noFill/>
          </p:spPr>
          <p:txBody>
            <a:bodyPr wrap="square" rtlCol="0">
              <a:spAutoFit/>
            </a:bodyPr>
            <a:lstStyle/>
            <a:p>
              <a:r>
                <a:rPr lang="en-US" dirty="0">
                  <a:solidFill>
                    <a:srgbClr val="0070C0"/>
                  </a:solidFill>
                  <a:latin typeface="Impact" pitchFamily="34" charset="0"/>
                </a:rPr>
                <a:t>Mechatronics Systems Pvt. Ltd.</a:t>
              </a:r>
            </a:p>
          </p:txBody>
        </p:sp>
      </p:grpSp>
      <p:sp>
        <p:nvSpPr>
          <p:cNvPr id="43" name="TextBox 9"/>
          <p:cNvSpPr txBox="1">
            <a:spLocks noChangeArrowheads="1"/>
          </p:cNvSpPr>
          <p:nvPr/>
        </p:nvSpPr>
        <p:spPr bwMode="auto">
          <a:xfrm>
            <a:off x="457200" y="4191000"/>
            <a:ext cx="184150" cy="554038"/>
          </a:xfrm>
          <a:prstGeom prst="rect">
            <a:avLst/>
          </a:prstGeom>
          <a:noFill/>
          <a:ln w="9525">
            <a:noFill/>
            <a:miter lim="800000"/>
            <a:headEnd/>
            <a:tailEnd/>
          </a:ln>
        </p:spPr>
        <p:txBody>
          <a:bodyPr wrap="none">
            <a:spAutoFit/>
          </a:bodyPr>
          <a:lstStyle/>
          <a:p>
            <a:endParaRPr lang="en-US" sz="1200">
              <a:latin typeface="Calibri" pitchFamily="34" charset="0"/>
            </a:endParaRPr>
          </a:p>
          <a:p>
            <a:endParaRPr lang="en-US">
              <a:latin typeface="Calibri" pitchFamily="34" charset="0"/>
            </a:endParaRPr>
          </a:p>
        </p:txBody>
      </p:sp>
      <p:sp>
        <p:nvSpPr>
          <p:cNvPr id="61" name="Rectangle 60"/>
          <p:cNvSpPr/>
          <p:nvPr/>
        </p:nvSpPr>
        <p:spPr>
          <a:xfrm>
            <a:off x="71438" y="71414"/>
            <a:ext cx="6000760" cy="584775"/>
          </a:xfrm>
          <a:prstGeom prst="rect">
            <a:avLst/>
          </a:prstGeom>
        </p:spPr>
        <p:txBody>
          <a:bodyPr wrap="square">
            <a:spAutoFit/>
          </a:bodyPr>
          <a:lstStyle/>
          <a:p>
            <a:r>
              <a:rPr lang="en-US" sz="3200" b="1" i="1" dirty="0">
                <a:solidFill>
                  <a:schemeClr val="bg1"/>
                </a:solidFill>
              </a:rPr>
              <a:t>Our Business areas</a:t>
            </a:r>
            <a:endParaRPr lang="en-IN" sz="3200" dirty="0">
              <a:solidFill>
                <a:schemeClr val="bg1"/>
              </a:solidFill>
            </a:endParaRPr>
          </a:p>
        </p:txBody>
      </p:sp>
      <p:sp>
        <p:nvSpPr>
          <p:cNvPr id="9" name="Isosceles Triangle 8"/>
          <p:cNvSpPr/>
          <p:nvPr/>
        </p:nvSpPr>
        <p:spPr>
          <a:xfrm rot="10800000">
            <a:off x="96722" y="5267705"/>
            <a:ext cx="8905875" cy="330200"/>
          </a:xfrm>
          <a:prstGeom prst="triangle">
            <a:avLst>
              <a:gd name="adj" fmla="val 50759"/>
            </a:avLst>
          </a:prstGeom>
          <a:solidFill>
            <a:srgbClr val="4F81BD"/>
          </a:solidFill>
          <a:ln w="25400" cap="flat" cmpd="sng" algn="ctr">
            <a:noFill/>
            <a:prstDash val="solid"/>
          </a:ln>
          <a:effectLst/>
        </p:spPr>
        <p:txBody>
          <a:bodyPr anchor="ctr"/>
          <a:lstStyle/>
          <a:p>
            <a:pPr fontAlgn="auto">
              <a:spcBef>
                <a:spcPct val="20000"/>
              </a:spcBef>
              <a:spcAft>
                <a:spcPts val="0"/>
              </a:spcAft>
              <a:buClr>
                <a:srgbClr val="BF1313"/>
              </a:buClr>
              <a:buSzPct val="200000"/>
              <a:buFont typeface="Wingdings 3" pitchFamily="18" charset="2"/>
              <a:buNone/>
              <a:defRPr/>
            </a:pPr>
            <a:endParaRPr lang="en-US" sz="1600" kern="0" dirty="0">
              <a:solidFill>
                <a:sysClr val="windowText" lastClr="000000"/>
              </a:solidFill>
              <a:cs typeface="Arial" pitchFamily="34" charset="0"/>
            </a:endParaRPr>
          </a:p>
        </p:txBody>
      </p:sp>
      <p:sp>
        <p:nvSpPr>
          <p:cNvPr id="10" name="Rounded Rectangle 9"/>
          <p:cNvSpPr/>
          <p:nvPr/>
        </p:nvSpPr>
        <p:spPr>
          <a:xfrm>
            <a:off x="177937" y="924305"/>
            <a:ext cx="1457586" cy="4267200"/>
          </a:xfrm>
          <a:prstGeom prst="roundRect">
            <a:avLst>
              <a:gd name="adj" fmla="val 10000"/>
            </a:avLst>
          </a:prstGeom>
          <a:gradFill flip="none" rotWithShape="1">
            <a:gsLst>
              <a:gs pos="0">
                <a:srgbClr val="4BACC6">
                  <a:shade val="51000"/>
                  <a:satMod val="130000"/>
                </a:srgbClr>
              </a:gs>
              <a:gs pos="80000">
                <a:srgbClr val="4BACC6">
                  <a:shade val="93000"/>
                  <a:satMod val="130000"/>
                </a:srgbClr>
              </a:gs>
              <a:gs pos="100000">
                <a:srgbClr val="4BACC6">
                  <a:shade val="94000"/>
                  <a:satMod val="135000"/>
                </a:srgbClr>
              </a:gs>
            </a:gsLst>
            <a:path path="circle">
              <a:fillToRect l="100000" t="100000"/>
            </a:path>
            <a:tileRect r="-100000" b="-10000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11" name="Rounded Rectangle 10"/>
          <p:cNvSpPr/>
          <p:nvPr/>
        </p:nvSpPr>
        <p:spPr>
          <a:xfrm>
            <a:off x="4558713" y="924305"/>
            <a:ext cx="1457586" cy="4267200"/>
          </a:xfrm>
          <a:prstGeom prst="roundRect">
            <a:avLst>
              <a:gd name="adj" fmla="val 10000"/>
            </a:avLst>
          </a:prstGeom>
          <a:gradFill flip="none" rotWithShape="1">
            <a:gsLst>
              <a:gs pos="0">
                <a:srgbClr val="C0504D">
                  <a:shade val="51000"/>
                  <a:satMod val="130000"/>
                </a:srgbClr>
              </a:gs>
              <a:gs pos="80000">
                <a:srgbClr val="C0504D">
                  <a:shade val="93000"/>
                  <a:satMod val="130000"/>
                </a:srgbClr>
              </a:gs>
              <a:gs pos="100000">
                <a:srgbClr val="C0504D">
                  <a:shade val="94000"/>
                  <a:satMod val="135000"/>
                </a:srgbClr>
              </a:gs>
            </a:gsLst>
            <a:path path="circle">
              <a:fillToRect l="100000" t="100000"/>
            </a:path>
            <a:tileRect r="-100000" b="-10000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12" name="Rounded Rectangle 11"/>
          <p:cNvSpPr/>
          <p:nvPr/>
        </p:nvSpPr>
        <p:spPr>
          <a:xfrm>
            <a:off x="1639722" y="924305"/>
            <a:ext cx="1457586" cy="4267200"/>
          </a:xfrm>
          <a:prstGeom prst="roundRect">
            <a:avLst>
              <a:gd name="adj" fmla="val 10000"/>
            </a:avLst>
          </a:prstGeom>
          <a:gradFill flip="none" rotWithShape="1">
            <a:gsLst>
              <a:gs pos="0">
                <a:srgbClr val="4F81BD">
                  <a:shade val="51000"/>
                  <a:satMod val="130000"/>
                </a:srgbClr>
              </a:gs>
              <a:gs pos="80000">
                <a:srgbClr val="4F81BD">
                  <a:shade val="93000"/>
                  <a:satMod val="130000"/>
                </a:srgbClr>
              </a:gs>
              <a:gs pos="100000">
                <a:srgbClr val="4F81BD">
                  <a:shade val="94000"/>
                  <a:satMod val="135000"/>
                </a:srgbClr>
              </a:gs>
            </a:gsLst>
            <a:path path="circle">
              <a:fillToRect l="100000" t="100000"/>
            </a:path>
            <a:tileRect r="-100000" b="-10000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13" name="Rounded Rectangle 12"/>
          <p:cNvSpPr/>
          <p:nvPr/>
        </p:nvSpPr>
        <p:spPr>
          <a:xfrm>
            <a:off x="3117554" y="924305"/>
            <a:ext cx="1459394" cy="4267200"/>
          </a:xfrm>
          <a:prstGeom prst="roundRect">
            <a:avLst>
              <a:gd name="adj" fmla="val 10000"/>
            </a:avLst>
          </a:prstGeom>
          <a:gradFill flip="none" rotWithShape="1">
            <a:gsLst>
              <a:gs pos="0">
                <a:srgbClr val="9BBB59">
                  <a:shade val="51000"/>
                  <a:satMod val="130000"/>
                </a:srgbClr>
              </a:gs>
              <a:gs pos="80000">
                <a:srgbClr val="9BBB59">
                  <a:shade val="93000"/>
                  <a:satMod val="130000"/>
                </a:srgbClr>
              </a:gs>
              <a:gs pos="100000">
                <a:srgbClr val="9BBB59">
                  <a:shade val="94000"/>
                  <a:satMod val="135000"/>
                </a:srgbClr>
              </a:gs>
            </a:gsLst>
            <a:path path="circle">
              <a:fillToRect l="100000" t="100000"/>
            </a:path>
            <a:tileRect r="-100000" b="-10000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14" name="Rounded Rectangle 13"/>
          <p:cNvSpPr/>
          <p:nvPr/>
        </p:nvSpPr>
        <p:spPr>
          <a:xfrm>
            <a:off x="7518373" y="924305"/>
            <a:ext cx="1457586" cy="4267200"/>
          </a:xfrm>
          <a:prstGeom prst="roundRect">
            <a:avLst>
              <a:gd name="adj" fmla="val 10000"/>
            </a:avLst>
          </a:prstGeom>
          <a:gradFill flip="none" rotWithShape="1">
            <a:gsLst>
              <a:gs pos="0">
                <a:srgbClr val="F79646">
                  <a:shade val="51000"/>
                  <a:satMod val="130000"/>
                </a:srgbClr>
              </a:gs>
              <a:gs pos="80000">
                <a:srgbClr val="F79646">
                  <a:shade val="93000"/>
                  <a:satMod val="130000"/>
                </a:srgbClr>
              </a:gs>
              <a:gs pos="100000">
                <a:srgbClr val="F79646">
                  <a:shade val="94000"/>
                  <a:satMod val="135000"/>
                </a:srgbClr>
              </a:gs>
            </a:gsLst>
            <a:path path="circle">
              <a:fillToRect l="100000" t="100000"/>
            </a:path>
            <a:tileRect r="-100000" b="-10000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15" name="Rounded Rectangle 14"/>
          <p:cNvSpPr/>
          <p:nvPr/>
        </p:nvSpPr>
        <p:spPr>
          <a:xfrm>
            <a:off x="6026298" y="944183"/>
            <a:ext cx="1459394" cy="4267200"/>
          </a:xfrm>
          <a:prstGeom prst="roundRect">
            <a:avLst>
              <a:gd name="adj" fmla="val 10000"/>
            </a:avLst>
          </a:prstGeom>
          <a:gradFill flip="none" rotWithShape="1">
            <a:gsLst>
              <a:gs pos="0">
                <a:srgbClr val="8064A2">
                  <a:shade val="51000"/>
                  <a:satMod val="130000"/>
                </a:srgbClr>
              </a:gs>
              <a:gs pos="80000">
                <a:srgbClr val="8064A2">
                  <a:shade val="93000"/>
                  <a:satMod val="130000"/>
                </a:srgbClr>
              </a:gs>
              <a:gs pos="100000">
                <a:srgbClr val="8064A2">
                  <a:shade val="94000"/>
                  <a:satMod val="135000"/>
                </a:srgbClr>
              </a:gs>
            </a:gsLst>
            <a:path path="circle">
              <a:fillToRect l="100000" t="100000"/>
            </a:path>
            <a:tileRect r="-100000" b="-10000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16" name="Rectangle 14"/>
          <p:cNvSpPr>
            <a:spLocks noChangeArrowheads="1"/>
          </p:cNvSpPr>
          <p:nvPr/>
        </p:nvSpPr>
        <p:spPr bwMode="auto">
          <a:xfrm>
            <a:off x="3433647" y="5250037"/>
            <a:ext cx="2200275" cy="276225"/>
          </a:xfrm>
          <a:prstGeom prst="rect">
            <a:avLst/>
          </a:prstGeom>
          <a:noFill/>
          <a:ln w="9525">
            <a:noFill/>
            <a:miter lim="800000"/>
            <a:headEnd/>
            <a:tailEnd/>
          </a:ln>
        </p:spPr>
        <p:txBody>
          <a:bodyPr>
            <a:spAutoFit/>
          </a:bodyPr>
          <a:lstStyle/>
          <a:p>
            <a:pPr algn="ctr">
              <a:buClr>
                <a:srgbClr val="BF1313"/>
              </a:buClr>
              <a:buSzPct val="200000"/>
              <a:buFont typeface="Wingdings 3" pitchFamily="18" charset="2"/>
              <a:buNone/>
            </a:pPr>
            <a:r>
              <a:rPr lang="en-US" sz="1200" b="1" dirty="0">
                <a:solidFill>
                  <a:schemeClr val="bg1"/>
                </a:solidFill>
              </a:rPr>
              <a:t>VALUE PROPOSITIONS</a:t>
            </a:r>
          </a:p>
        </p:txBody>
      </p:sp>
      <p:sp>
        <p:nvSpPr>
          <p:cNvPr id="17" name="TextBox 15"/>
          <p:cNvSpPr txBox="1">
            <a:spLocks noChangeArrowheads="1"/>
          </p:cNvSpPr>
          <p:nvPr/>
        </p:nvSpPr>
        <p:spPr bwMode="auto">
          <a:xfrm>
            <a:off x="4620555" y="2376641"/>
            <a:ext cx="1333902" cy="2862322"/>
          </a:xfrm>
          <a:prstGeom prst="rect">
            <a:avLst/>
          </a:prstGeom>
          <a:noFill/>
          <a:ln w="9525">
            <a:noFill/>
            <a:miter lim="800000"/>
            <a:headEnd/>
            <a:tailEnd/>
          </a:ln>
        </p:spPr>
        <p:txBody>
          <a:bodyPr wrap="square">
            <a:spAutoFit/>
          </a:bodyPr>
          <a:lstStyle/>
          <a:p>
            <a:r>
              <a:rPr lang="en-US" sz="1200" dirty="0">
                <a:solidFill>
                  <a:schemeClr val="bg1"/>
                </a:solidFill>
              </a:rPr>
              <a:t>Irrigation &amp; Water Management</a:t>
            </a:r>
          </a:p>
          <a:p>
            <a:endParaRPr lang="en-US" sz="1200" dirty="0">
              <a:solidFill>
                <a:schemeClr val="bg1"/>
              </a:solidFill>
            </a:endParaRPr>
          </a:p>
          <a:p>
            <a:r>
              <a:rPr lang="en-US" sz="1200" dirty="0">
                <a:solidFill>
                  <a:schemeClr val="bg1"/>
                </a:solidFill>
              </a:rPr>
              <a:t>Flood Control &amp; Dam Safety </a:t>
            </a:r>
          </a:p>
          <a:p>
            <a:endParaRPr lang="en-US" sz="1200" dirty="0">
              <a:solidFill>
                <a:schemeClr val="bg1"/>
              </a:solidFill>
            </a:endParaRPr>
          </a:p>
          <a:p>
            <a:r>
              <a:rPr lang="en-US" sz="1200" dirty="0">
                <a:solidFill>
                  <a:schemeClr val="bg1"/>
                </a:solidFill>
              </a:rPr>
              <a:t>Project </a:t>
            </a:r>
            <a:r>
              <a:rPr lang="en-US" sz="1200" dirty="0" err="1">
                <a:solidFill>
                  <a:schemeClr val="bg1"/>
                </a:solidFill>
              </a:rPr>
              <a:t>Mgmt</a:t>
            </a:r>
            <a:endParaRPr lang="en-US" sz="1200" dirty="0">
              <a:solidFill>
                <a:schemeClr val="bg1"/>
              </a:solidFill>
            </a:endParaRPr>
          </a:p>
          <a:p>
            <a:endParaRPr lang="en-US" sz="1200" dirty="0">
              <a:solidFill>
                <a:schemeClr val="bg1"/>
              </a:solidFill>
            </a:endParaRPr>
          </a:p>
          <a:p>
            <a:r>
              <a:rPr lang="en-US" sz="1200" dirty="0">
                <a:solidFill>
                  <a:schemeClr val="bg1"/>
                </a:solidFill>
              </a:rPr>
              <a:t>Asset </a:t>
            </a:r>
            <a:r>
              <a:rPr lang="en-US" sz="1200" dirty="0" err="1">
                <a:solidFill>
                  <a:schemeClr val="bg1"/>
                </a:solidFill>
              </a:rPr>
              <a:t>Mgmt</a:t>
            </a:r>
            <a:endParaRPr lang="en-US" sz="1200" dirty="0">
              <a:solidFill>
                <a:schemeClr val="bg1"/>
              </a:solidFill>
            </a:endParaRPr>
          </a:p>
          <a:p>
            <a:endParaRPr lang="en-US" sz="1200" dirty="0">
              <a:solidFill>
                <a:schemeClr val="bg1"/>
              </a:solidFill>
            </a:endParaRPr>
          </a:p>
          <a:p>
            <a:r>
              <a:rPr lang="en-US" sz="1200" dirty="0">
                <a:solidFill>
                  <a:schemeClr val="bg1"/>
                </a:solidFill>
              </a:rPr>
              <a:t>Billing &amp; Revenue Collection</a:t>
            </a:r>
          </a:p>
          <a:p>
            <a:endParaRPr lang="en-US" sz="1200" dirty="0"/>
          </a:p>
        </p:txBody>
      </p:sp>
      <p:sp>
        <p:nvSpPr>
          <p:cNvPr id="18" name="TextBox 16"/>
          <p:cNvSpPr txBox="1">
            <a:spLocks noChangeArrowheads="1"/>
          </p:cNvSpPr>
          <p:nvPr/>
        </p:nvSpPr>
        <p:spPr bwMode="auto">
          <a:xfrm>
            <a:off x="3076683" y="2288745"/>
            <a:ext cx="1519284" cy="3046988"/>
          </a:xfrm>
          <a:prstGeom prst="rect">
            <a:avLst/>
          </a:prstGeom>
          <a:noFill/>
          <a:ln w="9525">
            <a:noFill/>
            <a:miter lim="800000"/>
            <a:headEnd/>
            <a:tailEnd/>
          </a:ln>
        </p:spPr>
        <p:txBody>
          <a:bodyPr wrap="square">
            <a:spAutoFit/>
          </a:bodyPr>
          <a:lstStyle/>
          <a:p>
            <a:r>
              <a:rPr lang="en-US" sz="1200" dirty="0">
                <a:solidFill>
                  <a:schemeClr val="bg1"/>
                </a:solidFill>
              </a:rPr>
              <a:t>Canal Regulation &amp; Control System</a:t>
            </a:r>
          </a:p>
          <a:p>
            <a:endParaRPr lang="en-US" sz="1200" dirty="0">
              <a:solidFill>
                <a:schemeClr val="bg1"/>
              </a:solidFill>
            </a:endParaRPr>
          </a:p>
          <a:p>
            <a:r>
              <a:rPr lang="en-US" sz="1200" dirty="0">
                <a:solidFill>
                  <a:schemeClr val="bg1"/>
                </a:solidFill>
              </a:rPr>
              <a:t>Water Demand &amp; Allocation </a:t>
            </a:r>
          </a:p>
          <a:p>
            <a:endParaRPr lang="en-US" sz="1200" dirty="0">
              <a:solidFill>
                <a:schemeClr val="bg1"/>
              </a:solidFill>
            </a:endParaRPr>
          </a:p>
          <a:p>
            <a:r>
              <a:rPr lang="en-US" sz="1200" dirty="0">
                <a:solidFill>
                  <a:schemeClr val="bg1"/>
                </a:solidFill>
              </a:rPr>
              <a:t>Crop water Requirement</a:t>
            </a:r>
          </a:p>
          <a:p>
            <a:endParaRPr lang="en-US" sz="1200" dirty="0">
              <a:solidFill>
                <a:schemeClr val="bg1"/>
              </a:solidFill>
            </a:endParaRPr>
          </a:p>
          <a:p>
            <a:r>
              <a:rPr lang="en-US" sz="1200" dirty="0">
                <a:solidFill>
                  <a:schemeClr val="bg1"/>
                </a:solidFill>
              </a:rPr>
              <a:t>Crop Revenue &amp; Water Billing</a:t>
            </a:r>
          </a:p>
          <a:p>
            <a:endParaRPr lang="en-US" sz="1200" dirty="0">
              <a:solidFill>
                <a:schemeClr val="bg1"/>
              </a:solidFill>
            </a:endParaRPr>
          </a:p>
          <a:p>
            <a:r>
              <a:rPr lang="en-US" sz="1200" dirty="0">
                <a:solidFill>
                  <a:schemeClr val="bg1"/>
                </a:solidFill>
              </a:rPr>
              <a:t>Soil Health Card</a:t>
            </a:r>
          </a:p>
          <a:p>
            <a:r>
              <a:rPr lang="en-US" sz="1200" dirty="0">
                <a:solidFill>
                  <a:schemeClr val="bg1"/>
                </a:solidFill>
              </a:rPr>
              <a:t>Fully Automated gates</a:t>
            </a:r>
          </a:p>
          <a:p>
            <a:endParaRPr lang="en-US" sz="1200" dirty="0">
              <a:solidFill>
                <a:schemeClr val="bg1"/>
              </a:solidFill>
            </a:endParaRPr>
          </a:p>
        </p:txBody>
      </p:sp>
      <p:sp>
        <p:nvSpPr>
          <p:cNvPr id="19" name="TextBox 17"/>
          <p:cNvSpPr txBox="1">
            <a:spLocks noChangeArrowheads="1"/>
          </p:cNvSpPr>
          <p:nvPr/>
        </p:nvSpPr>
        <p:spPr bwMode="auto">
          <a:xfrm>
            <a:off x="6091267" y="2304511"/>
            <a:ext cx="1402518" cy="2677656"/>
          </a:xfrm>
          <a:prstGeom prst="rect">
            <a:avLst/>
          </a:prstGeom>
          <a:noFill/>
          <a:ln w="9525">
            <a:noFill/>
            <a:miter lim="800000"/>
            <a:headEnd/>
            <a:tailEnd/>
          </a:ln>
        </p:spPr>
        <p:txBody>
          <a:bodyPr wrap="square">
            <a:spAutoFit/>
          </a:bodyPr>
          <a:lstStyle/>
          <a:p>
            <a:r>
              <a:rPr lang="en-US" sz="1200" dirty="0">
                <a:solidFill>
                  <a:schemeClr val="bg1"/>
                </a:solidFill>
              </a:rPr>
              <a:t>Canal Network</a:t>
            </a:r>
          </a:p>
          <a:p>
            <a:endParaRPr lang="en-US" sz="1200" dirty="0">
              <a:solidFill>
                <a:schemeClr val="bg1"/>
              </a:solidFill>
            </a:endParaRPr>
          </a:p>
          <a:p>
            <a:r>
              <a:rPr lang="en-US" sz="1200" dirty="0">
                <a:solidFill>
                  <a:schemeClr val="bg1"/>
                </a:solidFill>
              </a:rPr>
              <a:t>Crop Pattern</a:t>
            </a:r>
          </a:p>
          <a:p>
            <a:r>
              <a:rPr lang="en-US" sz="1200" dirty="0">
                <a:solidFill>
                  <a:schemeClr val="bg1"/>
                </a:solidFill>
              </a:rPr>
              <a:t>Soil Health</a:t>
            </a:r>
          </a:p>
          <a:p>
            <a:endParaRPr lang="en-US" sz="1200" dirty="0">
              <a:solidFill>
                <a:schemeClr val="bg1"/>
              </a:solidFill>
            </a:endParaRPr>
          </a:p>
          <a:p>
            <a:r>
              <a:rPr lang="en-US" sz="1200" dirty="0">
                <a:solidFill>
                  <a:schemeClr val="bg1"/>
                </a:solidFill>
              </a:rPr>
              <a:t>Land Use &amp; Land Cover</a:t>
            </a:r>
          </a:p>
          <a:p>
            <a:endParaRPr lang="en-US" sz="1200" dirty="0">
              <a:solidFill>
                <a:schemeClr val="bg1"/>
              </a:solidFill>
            </a:endParaRPr>
          </a:p>
          <a:p>
            <a:r>
              <a:rPr lang="en-US" sz="1200" dirty="0">
                <a:solidFill>
                  <a:schemeClr val="bg1"/>
                </a:solidFill>
              </a:rPr>
              <a:t>WUA &amp; Farmer Information Kiosk</a:t>
            </a:r>
          </a:p>
          <a:p>
            <a:endParaRPr lang="en-US" sz="1200" dirty="0">
              <a:solidFill>
                <a:schemeClr val="bg1"/>
              </a:solidFill>
            </a:endParaRPr>
          </a:p>
          <a:p>
            <a:r>
              <a:rPr lang="en-US" sz="1200" dirty="0">
                <a:solidFill>
                  <a:schemeClr val="bg1"/>
                </a:solidFill>
              </a:rPr>
              <a:t>Base Map, Cadastral Map</a:t>
            </a:r>
            <a:endParaRPr lang="en-US" sz="1200" dirty="0"/>
          </a:p>
          <a:p>
            <a:endParaRPr lang="en-US" sz="1200" dirty="0">
              <a:solidFill>
                <a:schemeClr val="bg1"/>
              </a:solidFill>
            </a:endParaRPr>
          </a:p>
        </p:txBody>
      </p:sp>
      <p:sp>
        <p:nvSpPr>
          <p:cNvPr id="20" name="TextBox 18"/>
          <p:cNvSpPr txBox="1">
            <a:spLocks noChangeArrowheads="1"/>
          </p:cNvSpPr>
          <p:nvPr/>
        </p:nvSpPr>
        <p:spPr bwMode="auto">
          <a:xfrm>
            <a:off x="7582155" y="2381078"/>
            <a:ext cx="1317970" cy="2677656"/>
          </a:xfrm>
          <a:prstGeom prst="rect">
            <a:avLst/>
          </a:prstGeom>
          <a:noFill/>
          <a:ln w="9525">
            <a:noFill/>
            <a:miter lim="800000"/>
            <a:headEnd/>
            <a:tailEnd/>
          </a:ln>
        </p:spPr>
        <p:txBody>
          <a:bodyPr wrap="square">
            <a:spAutoFit/>
          </a:bodyPr>
          <a:lstStyle/>
          <a:p>
            <a:r>
              <a:rPr lang="en-US" sz="1200" dirty="0">
                <a:solidFill>
                  <a:schemeClr val="bg1"/>
                </a:solidFill>
              </a:rPr>
              <a:t>Water Audit</a:t>
            </a:r>
          </a:p>
          <a:p>
            <a:endParaRPr lang="en-US" sz="1200" dirty="0">
              <a:solidFill>
                <a:schemeClr val="bg1"/>
              </a:solidFill>
            </a:endParaRPr>
          </a:p>
          <a:p>
            <a:r>
              <a:rPr lang="en-US" sz="1200" dirty="0">
                <a:solidFill>
                  <a:schemeClr val="bg1"/>
                </a:solidFill>
              </a:rPr>
              <a:t>Energy Audit</a:t>
            </a:r>
          </a:p>
          <a:p>
            <a:endParaRPr lang="en-US" sz="1200" dirty="0">
              <a:solidFill>
                <a:schemeClr val="bg1"/>
              </a:solidFill>
            </a:endParaRPr>
          </a:p>
          <a:p>
            <a:r>
              <a:rPr lang="en-US" sz="1200" dirty="0">
                <a:solidFill>
                  <a:schemeClr val="bg1"/>
                </a:solidFill>
              </a:rPr>
              <a:t>Pumping station Automation</a:t>
            </a:r>
          </a:p>
          <a:p>
            <a:endParaRPr lang="en-US" sz="1200" dirty="0">
              <a:solidFill>
                <a:schemeClr val="bg1"/>
              </a:solidFill>
            </a:endParaRPr>
          </a:p>
          <a:p>
            <a:r>
              <a:rPr lang="en-US" sz="1200" dirty="0">
                <a:solidFill>
                  <a:schemeClr val="bg1"/>
                </a:solidFill>
              </a:rPr>
              <a:t>WTP  &amp; Filter Bed Automation</a:t>
            </a:r>
          </a:p>
          <a:p>
            <a:endParaRPr lang="en-US" sz="1200" dirty="0">
              <a:solidFill>
                <a:schemeClr val="bg1"/>
              </a:solidFill>
            </a:endParaRPr>
          </a:p>
          <a:p>
            <a:r>
              <a:rPr lang="en-US" sz="1200" dirty="0">
                <a:solidFill>
                  <a:schemeClr val="bg1"/>
                </a:solidFill>
              </a:rPr>
              <a:t>Water Quality parameter monitoring &amp; control</a:t>
            </a:r>
          </a:p>
        </p:txBody>
      </p:sp>
      <p:sp>
        <p:nvSpPr>
          <p:cNvPr id="21" name="TextBox 19"/>
          <p:cNvSpPr txBox="1">
            <a:spLocks noChangeArrowheads="1"/>
          </p:cNvSpPr>
          <p:nvPr/>
        </p:nvSpPr>
        <p:spPr bwMode="auto">
          <a:xfrm>
            <a:off x="1635010" y="2412535"/>
            <a:ext cx="1462297" cy="2862322"/>
          </a:xfrm>
          <a:prstGeom prst="rect">
            <a:avLst/>
          </a:prstGeom>
          <a:noFill/>
          <a:ln w="9525">
            <a:noFill/>
            <a:miter lim="800000"/>
            <a:headEnd/>
            <a:tailEnd/>
          </a:ln>
        </p:spPr>
        <p:txBody>
          <a:bodyPr wrap="square">
            <a:spAutoFit/>
          </a:bodyPr>
          <a:lstStyle/>
          <a:p>
            <a:r>
              <a:rPr lang="en-US" sz="1200" dirty="0">
                <a:solidFill>
                  <a:schemeClr val="bg1"/>
                </a:solidFill>
              </a:rPr>
              <a:t>Integration to Hydro  Meteorological system for accurate Reservoir operation</a:t>
            </a:r>
          </a:p>
          <a:p>
            <a:endParaRPr lang="en-US" sz="1200" dirty="0">
              <a:solidFill>
                <a:schemeClr val="bg1"/>
              </a:solidFill>
            </a:endParaRPr>
          </a:p>
          <a:p>
            <a:r>
              <a:rPr lang="en-US" sz="1200" dirty="0">
                <a:solidFill>
                  <a:schemeClr val="bg1"/>
                </a:solidFill>
              </a:rPr>
              <a:t>Early Flood warning &amp;  inflow forecasting system</a:t>
            </a:r>
          </a:p>
          <a:p>
            <a:endParaRPr lang="en-US" sz="1200" dirty="0">
              <a:solidFill>
                <a:schemeClr val="bg1"/>
              </a:solidFill>
            </a:endParaRPr>
          </a:p>
          <a:p>
            <a:r>
              <a:rPr lang="en-US" sz="1200" dirty="0">
                <a:solidFill>
                  <a:schemeClr val="bg1"/>
                </a:solidFill>
              </a:rPr>
              <a:t>Spillway gate control for flood Management</a:t>
            </a:r>
          </a:p>
          <a:p>
            <a:endParaRPr lang="en-US" sz="1200" dirty="0">
              <a:solidFill>
                <a:schemeClr val="bg1"/>
              </a:solidFill>
            </a:endParaRPr>
          </a:p>
        </p:txBody>
      </p:sp>
      <p:sp>
        <p:nvSpPr>
          <p:cNvPr id="22" name="TextBox 20"/>
          <p:cNvSpPr txBox="1">
            <a:spLocks noChangeArrowheads="1"/>
          </p:cNvSpPr>
          <p:nvPr/>
        </p:nvSpPr>
        <p:spPr bwMode="auto">
          <a:xfrm>
            <a:off x="211131" y="2401021"/>
            <a:ext cx="1389063" cy="2862322"/>
          </a:xfrm>
          <a:prstGeom prst="rect">
            <a:avLst/>
          </a:prstGeom>
          <a:noFill/>
          <a:ln w="9525">
            <a:noFill/>
            <a:miter lim="800000"/>
            <a:headEnd/>
            <a:tailEnd/>
          </a:ln>
        </p:spPr>
        <p:txBody>
          <a:bodyPr>
            <a:spAutoFit/>
          </a:bodyPr>
          <a:lstStyle/>
          <a:p>
            <a:r>
              <a:rPr lang="en-US" sz="1200" dirty="0">
                <a:solidFill>
                  <a:schemeClr val="bg1"/>
                </a:solidFill>
              </a:rPr>
              <a:t>Real Time Rainfall Measurement</a:t>
            </a:r>
          </a:p>
          <a:p>
            <a:endParaRPr lang="en-US" sz="1200" dirty="0">
              <a:solidFill>
                <a:schemeClr val="bg1"/>
              </a:solidFill>
            </a:endParaRPr>
          </a:p>
          <a:p>
            <a:r>
              <a:rPr lang="en-US" sz="1200" dirty="0">
                <a:solidFill>
                  <a:schemeClr val="bg1"/>
                </a:solidFill>
              </a:rPr>
              <a:t>Real time River Level &amp; Discharge Measurement</a:t>
            </a:r>
          </a:p>
          <a:p>
            <a:endParaRPr lang="en-US" sz="1200" dirty="0">
              <a:solidFill>
                <a:schemeClr val="bg1"/>
              </a:solidFill>
            </a:endParaRPr>
          </a:p>
          <a:p>
            <a:r>
              <a:rPr lang="en-US" sz="1200" dirty="0">
                <a:solidFill>
                  <a:schemeClr val="bg1"/>
                </a:solidFill>
              </a:rPr>
              <a:t>Automatic Full Climate</a:t>
            </a:r>
          </a:p>
          <a:p>
            <a:endParaRPr lang="en-US" sz="1200" dirty="0">
              <a:solidFill>
                <a:schemeClr val="bg1"/>
              </a:solidFill>
            </a:endParaRPr>
          </a:p>
          <a:p>
            <a:r>
              <a:rPr lang="en-US" sz="1200" dirty="0">
                <a:solidFill>
                  <a:schemeClr val="bg1"/>
                </a:solidFill>
              </a:rPr>
              <a:t>Reservoir water Level &amp; Outflow discharge</a:t>
            </a:r>
          </a:p>
        </p:txBody>
      </p:sp>
      <p:pic>
        <p:nvPicPr>
          <p:cNvPr id="23" name="Picture 6"/>
          <p:cNvPicPr>
            <a:picLocks noChangeAspect="1" noChangeArrowheads="1"/>
          </p:cNvPicPr>
          <p:nvPr/>
        </p:nvPicPr>
        <p:blipFill>
          <a:blip r:embed="rId4" cstate="email">
            <a:extLst>
              <a:ext uri="{28A0092B-C50C-407E-A947-70E740481C1C}">
                <a14:useLocalDpi xmlns:a14="http://schemas.microsoft.com/office/drawing/2010/main" xmlns=""/>
              </a:ext>
            </a:extLst>
          </a:blip>
          <a:stretch>
            <a:fillRect/>
          </a:stretch>
        </p:blipFill>
        <p:spPr bwMode="auto">
          <a:xfrm>
            <a:off x="1786261" y="980627"/>
            <a:ext cx="1198178" cy="457200"/>
          </a:xfrm>
          <a:prstGeom prst="rect">
            <a:avLst/>
          </a:prstGeom>
          <a:noFill/>
          <a:ln w="9525">
            <a:noFill/>
            <a:miter lim="800000"/>
            <a:headEnd/>
            <a:tailEnd/>
          </a:ln>
        </p:spPr>
      </p:pic>
      <p:pic>
        <p:nvPicPr>
          <p:cNvPr id="24" name="Picture 4"/>
          <p:cNvPicPr>
            <a:picLocks noChangeAspect="1" noChangeArrowheads="1"/>
          </p:cNvPicPr>
          <p:nvPr/>
        </p:nvPicPr>
        <p:blipFill>
          <a:blip r:embed="rId5" cstate="email">
            <a:extLst>
              <a:ext uri="{28A0092B-C50C-407E-A947-70E740481C1C}">
                <a14:useLocalDpi xmlns:a14="http://schemas.microsoft.com/office/drawing/2010/main" xmlns=""/>
              </a:ext>
            </a:extLst>
          </a:blip>
          <a:stretch>
            <a:fillRect/>
          </a:stretch>
        </p:blipFill>
        <p:spPr bwMode="auto">
          <a:xfrm>
            <a:off x="246517" y="1020383"/>
            <a:ext cx="1225593" cy="457200"/>
          </a:xfrm>
          <a:prstGeom prst="rect">
            <a:avLst/>
          </a:prstGeom>
          <a:noFill/>
          <a:ln w="9525">
            <a:noFill/>
            <a:miter lim="800000"/>
            <a:headEnd/>
            <a:tailEnd/>
          </a:ln>
        </p:spPr>
      </p:pic>
      <p:pic>
        <p:nvPicPr>
          <p:cNvPr id="25" name="Picture 2"/>
          <p:cNvPicPr>
            <a:picLocks noChangeAspect="1" noChangeArrowheads="1"/>
          </p:cNvPicPr>
          <p:nvPr/>
        </p:nvPicPr>
        <p:blipFill>
          <a:blip r:embed="rId6" cstate="email">
            <a:extLst>
              <a:ext uri="{28A0092B-C50C-407E-A947-70E740481C1C}">
                <a14:useLocalDpi xmlns:a14="http://schemas.microsoft.com/office/drawing/2010/main" xmlns=""/>
              </a:ext>
            </a:extLst>
          </a:blip>
          <a:stretch>
            <a:fillRect/>
          </a:stretch>
        </p:blipFill>
        <p:spPr bwMode="auto">
          <a:xfrm>
            <a:off x="4620555" y="980627"/>
            <a:ext cx="1225594" cy="457200"/>
          </a:xfrm>
          <a:prstGeom prst="rect">
            <a:avLst/>
          </a:prstGeom>
          <a:noFill/>
          <a:ln w="9525">
            <a:noFill/>
            <a:miter lim="800000"/>
            <a:headEnd/>
            <a:tailEnd/>
          </a:ln>
        </p:spPr>
      </p:pic>
      <p:pic>
        <p:nvPicPr>
          <p:cNvPr id="26" name="Picture 8"/>
          <p:cNvPicPr>
            <a:picLocks noChangeAspect="1" noChangeArrowheads="1"/>
          </p:cNvPicPr>
          <p:nvPr/>
        </p:nvPicPr>
        <p:blipFill>
          <a:blip r:embed="rId7" cstate="email">
            <a:extLst>
              <a:ext uri="{28A0092B-C50C-407E-A947-70E740481C1C}">
                <a14:useLocalDpi xmlns:a14="http://schemas.microsoft.com/office/drawing/2010/main" xmlns=""/>
              </a:ext>
            </a:extLst>
          </a:blip>
          <a:stretch>
            <a:fillRect/>
          </a:stretch>
        </p:blipFill>
        <p:spPr bwMode="auto">
          <a:xfrm>
            <a:off x="6096350" y="970688"/>
            <a:ext cx="1220512" cy="457200"/>
          </a:xfrm>
          <a:prstGeom prst="rect">
            <a:avLst/>
          </a:prstGeom>
          <a:noFill/>
          <a:ln w="9525">
            <a:noFill/>
            <a:miter lim="800000"/>
            <a:headEnd/>
            <a:tailEnd/>
          </a:ln>
        </p:spPr>
      </p:pic>
      <p:sp>
        <p:nvSpPr>
          <p:cNvPr id="27" name="Rounded Rectangle 26"/>
          <p:cNvSpPr/>
          <p:nvPr/>
        </p:nvSpPr>
        <p:spPr bwMode="auto">
          <a:xfrm>
            <a:off x="5639129" y="5627150"/>
            <a:ext cx="1463458" cy="347133"/>
          </a:xfrm>
          <a:prstGeom prst="roundRect">
            <a:avLst>
              <a:gd name="adj" fmla="val 10000"/>
            </a:avLst>
          </a:prstGeom>
          <a:gradFill>
            <a:gsLst>
              <a:gs pos="0">
                <a:srgbClr val="CC99FF"/>
              </a:gs>
              <a:gs pos="35000">
                <a:srgbClr val="CCCCFF"/>
              </a:gs>
            </a:gsLst>
          </a:gradFill>
          <a:ln>
            <a:solidFill>
              <a:srgbClr val="6600CC"/>
            </a:solidFill>
          </a:ln>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anchor="ctr"/>
          <a:lstStyle/>
          <a:p>
            <a:pPr algn="ctr" defTabSz="622300" fontAlgn="auto">
              <a:lnSpc>
                <a:spcPct val="90000"/>
              </a:lnSpc>
              <a:spcBef>
                <a:spcPts val="0"/>
              </a:spcBef>
              <a:spcAft>
                <a:spcPts val="0"/>
              </a:spcAft>
              <a:defRPr/>
            </a:pPr>
            <a:r>
              <a:rPr lang="en-US" sz="1200" dirty="0">
                <a:cs typeface="Arial" pitchFamily="34" charset="0"/>
              </a:rPr>
              <a:t>Quick actions on IWMS</a:t>
            </a:r>
          </a:p>
        </p:txBody>
      </p:sp>
      <p:sp>
        <p:nvSpPr>
          <p:cNvPr id="28" name="Rounded Rectangle 27"/>
          <p:cNvSpPr/>
          <p:nvPr/>
        </p:nvSpPr>
        <p:spPr bwMode="auto">
          <a:xfrm>
            <a:off x="7436667" y="5627150"/>
            <a:ext cx="1463458" cy="347133"/>
          </a:xfrm>
          <a:prstGeom prst="roundRect">
            <a:avLst>
              <a:gd name="adj" fmla="val 10000"/>
            </a:avLst>
          </a:prstGeom>
          <a:gradFill>
            <a:gsLst>
              <a:gs pos="0">
                <a:srgbClr val="CC99FF"/>
              </a:gs>
              <a:gs pos="35000">
                <a:srgbClr val="CCCCFF"/>
              </a:gs>
            </a:gsLst>
          </a:gradFill>
          <a:ln>
            <a:solidFill>
              <a:srgbClr val="6600CC"/>
            </a:solidFill>
          </a:ln>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anchor="ctr"/>
          <a:lstStyle/>
          <a:p>
            <a:pPr algn="ctr" defTabSz="622300" fontAlgn="auto">
              <a:lnSpc>
                <a:spcPct val="90000"/>
              </a:lnSpc>
              <a:spcBef>
                <a:spcPts val="0"/>
              </a:spcBef>
              <a:spcAft>
                <a:spcPts val="0"/>
              </a:spcAft>
              <a:defRPr/>
            </a:pPr>
            <a:r>
              <a:rPr lang="en-US" sz="1200" dirty="0">
                <a:cs typeface="Arial" pitchFamily="34" charset="0"/>
              </a:rPr>
              <a:t>Ready Reference of Technical data</a:t>
            </a:r>
          </a:p>
        </p:txBody>
      </p:sp>
      <p:sp>
        <p:nvSpPr>
          <p:cNvPr id="29" name="Rounded Rectangle 28"/>
          <p:cNvSpPr/>
          <p:nvPr/>
        </p:nvSpPr>
        <p:spPr bwMode="auto">
          <a:xfrm>
            <a:off x="1962348" y="5627150"/>
            <a:ext cx="1463458" cy="347133"/>
          </a:xfrm>
          <a:prstGeom prst="roundRect">
            <a:avLst>
              <a:gd name="adj" fmla="val 10000"/>
            </a:avLst>
          </a:prstGeom>
          <a:gradFill>
            <a:gsLst>
              <a:gs pos="0">
                <a:srgbClr val="CC99FF"/>
              </a:gs>
              <a:gs pos="35000">
                <a:srgbClr val="CCCCFF"/>
              </a:gs>
            </a:gsLst>
          </a:gradFill>
          <a:ln>
            <a:solidFill>
              <a:srgbClr val="6600CC"/>
            </a:solidFill>
          </a:ln>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anchor="ctr"/>
          <a:lstStyle/>
          <a:p>
            <a:pPr algn="ctr" defTabSz="622300" fontAlgn="auto">
              <a:lnSpc>
                <a:spcPct val="90000"/>
              </a:lnSpc>
              <a:spcBef>
                <a:spcPts val="0"/>
              </a:spcBef>
              <a:spcAft>
                <a:spcPts val="0"/>
              </a:spcAft>
              <a:defRPr/>
            </a:pPr>
            <a:r>
              <a:rPr lang="en-US" sz="1200" dirty="0">
                <a:cs typeface="Arial" pitchFamily="34" charset="0"/>
              </a:rPr>
              <a:t>Operational Efficiency</a:t>
            </a:r>
          </a:p>
        </p:txBody>
      </p:sp>
      <p:sp>
        <p:nvSpPr>
          <p:cNvPr id="30" name="Rounded Rectangle 29"/>
          <p:cNvSpPr/>
          <p:nvPr/>
        </p:nvSpPr>
        <p:spPr bwMode="auto">
          <a:xfrm>
            <a:off x="3848847" y="5627150"/>
            <a:ext cx="1463458" cy="347133"/>
          </a:xfrm>
          <a:prstGeom prst="roundRect">
            <a:avLst>
              <a:gd name="adj" fmla="val 10000"/>
            </a:avLst>
          </a:prstGeom>
          <a:gradFill>
            <a:gsLst>
              <a:gs pos="0">
                <a:srgbClr val="CC99FF"/>
              </a:gs>
              <a:gs pos="35000">
                <a:srgbClr val="CCCCFF"/>
              </a:gs>
            </a:gsLst>
          </a:gradFill>
          <a:ln>
            <a:solidFill>
              <a:srgbClr val="6600CC"/>
            </a:solidFill>
          </a:ln>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anchor="ctr"/>
          <a:lstStyle/>
          <a:p>
            <a:pPr algn="ctr" defTabSz="622300" fontAlgn="auto">
              <a:lnSpc>
                <a:spcPct val="90000"/>
              </a:lnSpc>
              <a:spcBef>
                <a:spcPts val="0"/>
              </a:spcBef>
              <a:spcAft>
                <a:spcPts val="0"/>
              </a:spcAft>
              <a:defRPr/>
            </a:pPr>
            <a:r>
              <a:rPr lang="en-US" sz="1200" dirty="0">
                <a:cs typeface="Arial" pitchFamily="34" charset="0"/>
              </a:rPr>
              <a:t>Better Visibility and Interactions </a:t>
            </a:r>
          </a:p>
        </p:txBody>
      </p:sp>
      <p:sp>
        <p:nvSpPr>
          <p:cNvPr id="31" name="Rounded Rectangle 30"/>
          <p:cNvSpPr/>
          <p:nvPr/>
        </p:nvSpPr>
        <p:spPr bwMode="auto">
          <a:xfrm>
            <a:off x="172065" y="5627150"/>
            <a:ext cx="1463458" cy="347133"/>
          </a:xfrm>
          <a:prstGeom prst="roundRect">
            <a:avLst>
              <a:gd name="adj" fmla="val 10000"/>
            </a:avLst>
          </a:prstGeom>
          <a:gradFill>
            <a:gsLst>
              <a:gs pos="0">
                <a:srgbClr val="CC99FF"/>
              </a:gs>
              <a:gs pos="35000">
                <a:srgbClr val="CCCCFF"/>
              </a:gs>
            </a:gsLst>
          </a:gradFill>
          <a:ln>
            <a:solidFill>
              <a:srgbClr val="6600CC"/>
            </a:solidFill>
          </a:ln>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anchor="ctr"/>
          <a:lstStyle/>
          <a:p>
            <a:pPr algn="ctr" defTabSz="622300" fontAlgn="auto">
              <a:lnSpc>
                <a:spcPct val="90000"/>
              </a:lnSpc>
              <a:spcBef>
                <a:spcPts val="0"/>
              </a:spcBef>
              <a:spcAft>
                <a:spcPts val="0"/>
              </a:spcAft>
              <a:defRPr/>
            </a:pPr>
            <a:r>
              <a:rPr lang="en-US" sz="1200" dirty="0">
                <a:cs typeface="Arial" pitchFamily="34" charset="0"/>
              </a:rPr>
              <a:t>One stop Info</a:t>
            </a:r>
          </a:p>
        </p:txBody>
      </p:sp>
      <p:sp>
        <p:nvSpPr>
          <p:cNvPr id="32" name="Rounded Rectangle 31"/>
          <p:cNvSpPr/>
          <p:nvPr/>
        </p:nvSpPr>
        <p:spPr bwMode="auto">
          <a:xfrm>
            <a:off x="246517" y="1514026"/>
            <a:ext cx="1225594" cy="822859"/>
          </a:xfrm>
          <a:prstGeom prst="roundRect">
            <a:avLst>
              <a:gd name="adj" fmla="val 10000"/>
            </a:avLst>
          </a:prstGeom>
          <a:solidFill>
            <a:schemeClr val="tx2">
              <a:lumMod val="20000"/>
              <a:lumOff val="80000"/>
            </a:schemeClr>
          </a:solidFill>
          <a:ln>
            <a:solidFill>
              <a:srgbClr val="6600CC"/>
            </a:solidFill>
          </a:ln>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anchor="ctr"/>
          <a:lstStyle/>
          <a:p>
            <a:pPr algn="ctr" defTabSz="622300" fontAlgn="auto">
              <a:lnSpc>
                <a:spcPct val="90000"/>
              </a:lnSpc>
              <a:spcBef>
                <a:spcPts val="0"/>
              </a:spcBef>
              <a:spcAft>
                <a:spcPts val="0"/>
              </a:spcAft>
              <a:defRPr/>
            </a:pPr>
            <a:r>
              <a:rPr lang="en-US" sz="1200" dirty="0">
                <a:cs typeface="Arial" pitchFamily="34" charset="0"/>
              </a:rPr>
              <a:t>Hydro Meteorological Information System</a:t>
            </a:r>
          </a:p>
        </p:txBody>
      </p:sp>
      <p:sp>
        <p:nvSpPr>
          <p:cNvPr id="33" name="Rounded Rectangle 32"/>
          <p:cNvSpPr/>
          <p:nvPr/>
        </p:nvSpPr>
        <p:spPr bwMode="auto">
          <a:xfrm>
            <a:off x="1669930" y="1464332"/>
            <a:ext cx="1427377" cy="867116"/>
          </a:xfrm>
          <a:prstGeom prst="roundRect">
            <a:avLst>
              <a:gd name="adj" fmla="val 10000"/>
            </a:avLst>
          </a:prstGeom>
          <a:solidFill>
            <a:schemeClr val="tx2">
              <a:lumMod val="20000"/>
              <a:lumOff val="80000"/>
            </a:schemeClr>
          </a:solidFill>
          <a:ln>
            <a:solidFill>
              <a:srgbClr val="6600CC"/>
            </a:solidFill>
          </a:ln>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anchor="ctr"/>
          <a:lstStyle/>
          <a:p>
            <a:pPr algn="ctr" defTabSz="622300" fontAlgn="auto">
              <a:lnSpc>
                <a:spcPct val="90000"/>
              </a:lnSpc>
              <a:spcBef>
                <a:spcPts val="0"/>
              </a:spcBef>
              <a:spcAft>
                <a:spcPts val="0"/>
              </a:spcAft>
              <a:defRPr/>
            </a:pPr>
            <a:r>
              <a:rPr lang="en-US" sz="1200" dirty="0">
                <a:cs typeface="Arial" pitchFamily="34" charset="0"/>
              </a:rPr>
              <a:t>Flood Forecasting &amp; Flood monitoring system with Dam Automation</a:t>
            </a:r>
          </a:p>
        </p:txBody>
      </p:sp>
      <p:sp>
        <p:nvSpPr>
          <p:cNvPr id="37" name="Rounded Rectangle 36"/>
          <p:cNvSpPr/>
          <p:nvPr/>
        </p:nvSpPr>
        <p:spPr bwMode="auto">
          <a:xfrm>
            <a:off x="3127260" y="1414637"/>
            <a:ext cx="1367982" cy="867116"/>
          </a:xfrm>
          <a:prstGeom prst="roundRect">
            <a:avLst>
              <a:gd name="adj" fmla="val 10000"/>
            </a:avLst>
          </a:prstGeom>
          <a:solidFill>
            <a:schemeClr val="tx2">
              <a:lumMod val="20000"/>
              <a:lumOff val="80000"/>
            </a:schemeClr>
          </a:solidFill>
          <a:ln>
            <a:solidFill>
              <a:srgbClr val="6600CC"/>
            </a:solidFill>
          </a:ln>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anchor="ctr"/>
          <a:lstStyle/>
          <a:p>
            <a:pPr algn="ctr" defTabSz="622300" fontAlgn="auto">
              <a:lnSpc>
                <a:spcPct val="90000"/>
              </a:lnSpc>
              <a:spcBef>
                <a:spcPts val="0"/>
              </a:spcBef>
              <a:spcAft>
                <a:spcPts val="0"/>
              </a:spcAft>
              <a:defRPr/>
            </a:pPr>
            <a:r>
              <a:rPr lang="en-US" sz="1200" dirty="0">
                <a:cs typeface="Arial" pitchFamily="34" charset="0"/>
              </a:rPr>
              <a:t>Canal Automation &amp; Smart Irrigation Management System</a:t>
            </a:r>
          </a:p>
        </p:txBody>
      </p:sp>
      <p:sp>
        <p:nvSpPr>
          <p:cNvPr id="38" name="Rounded Rectangle 37"/>
          <p:cNvSpPr/>
          <p:nvPr/>
        </p:nvSpPr>
        <p:spPr bwMode="auto">
          <a:xfrm>
            <a:off x="7529483" y="1457652"/>
            <a:ext cx="1435364" cy="822858"/>
          </a:xfrm>
          <a:prstGeom prst="roundRect">
            <a:avLst>
              <a:gd name="adj" fmla="val 10000"/>
            </a:avLst>
          </a:prstGeom>
          <a:solidFill>
            <a:schemeClr val="tx2">
              <a:lumMod val="20000"/>
              <a:lumOff val="80000"/>
            </a:schemeClr>
          </a:solidFill>
          <a:ln>
            <a:solidFill>
              <a:srgbClr val="6600CC"/>
            </a:solidFill>
          </a:ln>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anchor="ctr"/>
          <a:lstStyle/>
          <a:p>
            <a:pPr algn="ctr" defTabSz="622300" fontAlgn="auto">
              <a:lnSpc>
                <a:spcPct val="90000"/>
              </a:lnSpc>
              <a:spcBef>
                <a:spcPts val="0"/>
              </a:spcBef>
              <a:spcAft>
                <a:spcPts val="0"/>
              </a:spcAft>
              <a:defRPr/>
            </a:pPr>
            <a:r>
              <a:rPr lang="en-US" sz="1200" dirty="0">
                <a:cs typeface="Arial" pitchFamily="34" charset="0"/>
              </a:rPr>
              <a:t>Smart City water Supply Management</a:t>
            </a:r>
          </a:p>
        </p:txBody>
      </p:sp>
      <p:sp>
        <p:nvSpPr>
          <p:cNvPr id="39" name="Rounded Rectangle 38"/>
          <p:cNvSpPr/>
          <p:nvPr/>
        </p:nvSpPr>
        <p:spPr bwMode="auto">
          <a:xfrm>
            <a:off x="4620555" y="1414637"/>
            <a:ext cx="1225594" cy="822858"/>
          </a:xfrm>
          <a:prstGeom prst="roundRect">
            <a:avLst>
              <a:gd name="adj" fmla="val 10000"/>
            </a:avLst>
          </a:prstGeom>
          <a:solidFill>
            <a:schemeClr val="tx2">
              <a:lumMod val="20000"/>
              <a:lumOff val="80000"/>
            </a:schemeClr>
          </a:solidFill>
          <a:ln>
            <a:solidFill>
              <a:srgbClr val="6600CC"/>
            </a:solidFill>
          </a:ln>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anchor="ctr"/>
          <a:lstStyle/>
          <a:p>
            <a:pPr algn="ctr" defTabSz="622300" fontAlgn="auto">
              <a:lnSpc>
                <a:spcPct val="90000"/>
              </a:lnSpc>
              <a:spcBef>
                <a:spcPts val="0"/>
              </a:spcBef>
              <a:spcAft>
                <a:spcPts val="0"/>
              </a:spcAft>
              <a:defRPr/>
            </a:pPr>
            <a:r>
              <a:rPr lang="en-US" sz="1200" dirty="0">
                <a:cs typeface="Arial" pitchFamily="34" charset="0"/>
              </a:rPr>
              <a:t>Enterprise Management</a:t>
            </a:r>
          </a:p>
          <a:p>
            <a:pPr algn="ctr" defTabSz="622300" fontAlgn="auto">
              <a:lnSpc>
                <a:spcPct val="90000"/>
              </a:lnSpc>
              <a:spcBef>
                <a:spcPts val="0"/>
              </a:spcBef>
              <a:spcAft>
                <a:spcPts val="0"/>
              </a:spcAft>
              <a:defRPr/>
            </a:pPr>
            <a:r>
              <a:rPr lang="en-US" sz="1200" dirty="0">
                <a:cs typeface="Arial" pitchFamily="34" charset="0"/>
              </a:rPr>
              <a:t>Information System</a:t>
            </a:r>
          </a:p>
        </p:txBody>
      </p:sp>
      <p:sp>
        <p:nvSpPr>
          <p:cNvPr id="40" name="Rounded Rectangle 39"/>
          <p:cNvSpPr/>
          <p:nvPr/>
        </p:nvSpPr>
        <p:spPr bwMode="auto">
          <a:xfrm>
            <a:off x="6091267" y="1504088"/>
            <a:ext cx="1225594" cy="738215"/>
          </a:xfrm>
          <a:prstGeom prst="roundRect">
            <a:avLst>
              <a:gd name="adj" fmla="val 10000"/>
            </a:avLst>
          </a:prstGeom>
          <a:solidFill>
            <a:schemeClr val="tx2">
              <a:lumMod val="20000"/>
              <a:lumOff val="80000"/>
            </a:schemeClr>
          </a:solidFill>
          <a:ln>
            <a:solidFill>
              <a:srgbClr val="6600CC"/>
            </a:solidFill>
          </a:ln>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anchor="ctr"/>
          <a:lstStyle/>
          <a:p>
            <a:pPr algn="ctr" defTabSz="622300" fontAlgn="auto">
              <a:lnSpc>
                <a:spcPct val="90000"/>
              </a:lnSpc>
              <a:spcBef>
                <a:spcPts val="0"/>
              </a:spcBef>
              <a:spcAft>
                <a:spcPts val="0"/>
              </a:spcAft>
              <a:defRPr/>
            </a:pPr>
            <a:r>
              <a:rPr lang="en-US" sz="1200" dirty="0">
                <a:cs typeface="Arial" pitchFamily="34" charset="0"/>
              </a:rPr>
              <a:t>Geographic Information System (GIS)</a:t>
            </a:r>
          </a:p>
        </p:txBody>
      </p:sp>
      <p:pic>
        <p:nvPicPr>
          <p:cNvPr id="41" name="Picture 3"/>
          <p:cNvPicPr>
            <a:picLocks noChangeAspect="1" noChangeArrowheads="1"/>
          </p:cNvPicPr>
          <p:nvPr/>
        </p:nvPicPr>
        <p:blipFill>
          <a:blip r:embed="rId8" cstate="email">
            <a:extLst>
              <a:ext uri="{28A0092B-C50C-407E-A947-70E740481C1C}">
                <a14:useLocalDpi xmlns:a14="http://schemas.microsoft.com/office/drawing/2010/main" xmlns=""/>
              </a:ext>
            </a:extLst>
          </a:blip>
          <a:stretch>
            <a:fillRect/>
          </a:stretch>
        </p:blipFill>
        <p:spPr bwMode="auto">
          <a:xfrm>
            <a:off x="3195522" y="970688"/>
            <a:ext cx="1299719" cy="482600"/>
          </a:xfrm>
          <a:prstGeom prst="rect">
            <a:avLst/>
          </a:prstGeom>
          <a:noFill/>
          <a:ln w="9525">
            <a:noFill/>
            <a:miter lim="800000"/>
            <a:headEnd/>
            <a:tailEnd/>
          </a:ln>
        </p:spPr>
      </p:pic>
      <p:pic>
        <p:nvPicPr>
          <p:cNvPr id="42" name="Picture 4"/>
          <p:cNvPicPr>
            <a:picLocks noChangeAspect="1" noChangeArrowheads="1"/>
          </p:cNvPicPr>
          <p:nvPr/>
        </p:nvPicPr>
        <p:blipFill>
          <a:blip r:embed="rId9" cstate="email">
            <a:extLst>
              <a:ext uri="{28A0092B-C50C-407E-A947-70E740481C1C}">
                <a14:useLocalDpi xmlns:a14="http://schemas.microsoft.com/office/drawing/2010/main" xmlns=""/>
              </a:ext>
            </a:extLst>
          </a:blip>
          <a:stretch>
            <a:fillRect/>
          </a:stretch>
        </p:blipFill>
        <p:spPr bwMode="auto">
          <a:xfrm>
            <a:off x="7573272" y="1001229"/>
            <a:ext cx="1347787" cy="457200"/>
          </a:xfrm>
          <a:prstGeom prst="rect">
            <a:avLst/>
          </a:prstGeom>
          <a:noFill/>
          <a:ln w="9525">
            <a:noFill/>
            <a:miter lim="800000"/>
            <a:headEnd/>
            <a:tailEnd/>
          </a:ln>
        </p:spPr>
      </p:pic>
    </p:spTree>
    <p:extLst>
      <p:ext uri="{BB962C8B-B14F-4D97-AF65-F5344CB8AC3E}">
        <p14:creationId xmlns:p14="http://schemas.microsoft.com/office/powerpoint/2010/main" xmlns="" val="2634601961"/>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TextBox 9"/>
          <p:cNvSpPr txBox="1">
            <a:spLocks noChangeArrowheads="1"/>
          </p:cNvSpPr>
          <p:nvPr/>
        </p:nvSpPr>
        <p:spPr bwMode="auto">
          <a:xfrm>
            <a:off x="457200" y="4191000"/>
            <a:ext cx="184150" cy="554038"/>
          </a:xfrm>
          <a:prstGeom prst="rect">
            <a:avLst/>
          </a:prstGeom>
          <a:noFill/>
          <a:ln w="9525">
            <a:noFill/>
            <a:miter lim="800000"/>
            <a:headEnd/>
            <a:tailEnd/>
          </a:ln>
        </p:spPr>
        <p:txBody>
          <a:bodyPr wrap="none">
            <a:spAutoFit/>
          </a:bodyPr>
          <a:lstStyle/>
          <a:p>
            <a:endParaRPr lang="en-US" sz="1200" dirty="0">
              <a:latin typeface="Calibri" pitchFamily="34" charset="0"/>
            </a:endParaRPr>
          </a:p>
          <a:p>
            <a:endParaRPr lang="en-US" dirty="0">
              <a:latin typeface="Calibri" pitchFamily="34" charset="0"/>
            </a:endParaRPr>
          </a:p>
        </p:txBody>
      </p:sp>
      <p:grpSp>
        <p:nvGrpSpPr>
          <p:cNvPr id="2" name="Group 32"/>
          <p:cNvGrpSpPr/>
          <p:nvPr/>
        </p:nvGrpSpPr>
        <p:grpSpPr>
          <a:xfrm>
            <a:off x="0" y="6096000"/>
            <a:ext cx="9144000" cy="762000"/>
            <a:chOff x="0" y="6096000"/>
            <a:chExt cx="9144000" cy="762000"/>
          </a:xfrm>
        </p:grpSpPr>
        <p:sp>
          <p:nvSpPr>
            <p:cNvPr id="34" name="Rectangle 33"/>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1" descr="LOGO1"/>
            <p:cNvPicPr>
              <a:picLocks noChangeAspect="1" noChangeArrowheads="1"/>
            </p:cNvPicPr>
            <p:nvPr/>
          </p:nvPicPr>
          <p:blipFill>
            <a:blip r:embed="rId3" cstate="email"/>
            <a:srcRect/>
            <a:stretch>
              <a:fillRect/>
            </a:stretch>
          </p:blipFill>
          <p:spPr bwMode="auto">
            <a:xfrm>
              <a:off x="152400" y="6248400"/>
              <a:ext cx="502920" cy="533400"/>
            </a:xfrm>
            <a:prstGeom prst="rect">
              <a:avLst/>
            </a:prstGeom>
            <a:noFill/>
            <a:ln w="9525">
              <a:noFill/>
              <a:miter lim="800000"/>
              <a:headEnd/>
              <a:tailEnd/>
            </a:ln>
          </p:spPr>
        </p:pic>
        <p:sp>
          <p:nvSpPr>
            <p:cNvPr id="36" name="TextBox 35"/>
            <p:cNvSpPr txBox="1"/>
            <p:nvPr/>
          </p:nvSpPr>
          <p:spPr>
            <a:xfrm>
              <a:off x="773805" y="6312795"/>
              <a:ext cx="3200400" cy="369332"/>
            </a:xfrm>
            <a:prstGeom prst="rect">
              <a:avLst/>
            </a:prstGeom>
            <a:noFill/>
          </p:spPr>
          <p:txBody>
            <a:bodyPr wrap="square" rtlCol="0">
              <a:spAutoFit/>
            </a:bodyPr>
            <a:lstStyle/>
            <a:p>
              <a:r>
                <a:rPr lang="en-US" dirty="0">
                  <a:solidFill>
                    <a:srgbClr val="0070C0"/>
                  </a:solidFill>
                  <a:latin typeface="Impact" pitchFamily="34" charset="0"/>
                </a:rPr>
                <a:t>Mechatronics Systems Pvt. Ltd.</a:t>
              </a:r>
            </a:p>
          </p:txBody>
        </p:sp>
      </p:grpSp>
      <p:sp>
        <p:nvSpPr>
          <p:cNvPr id="43" name="TextBox 9"/>
          <p:cNvSpPr txBox="1">
            <a:spLocks noChangeArrowheads="1"/>
          </p:cNvSpPr>
          <p:nvPr/>
        </p:nvSpPr>
        <p:spPr bwMode="auto">
          <a:xfrm>
            <a:off x="457200" y="4191000"/>
            <a:ext cx="184150" cy="554038"/>
          </a:xfrm>
          <a:prstGeom prst="rect">
            <a:avLst/>
          </a:prstGeom>
          <a:noFill/>
          <a:ln w="9525">
            <a:noFill/>
            <a:miter lim="800000"/>
            <a:headEnd/>
            <a:tailEnd/>
          </a:ln>
        </p:spPr>
        <p:txBody>
          <a:bodyPr wrap="none">
            <a:spAutoFit/>
          </a:bodyPr>
          <a:lstStyle/>
          <a:p>
            <a:endParaRPr lang="en-US" sz="1200">
              <a:latin typeface="Calibri" pitchFamily="34" charset="0"/>
            </a:endParaRPr>
          </a:p>
          <a:p>
            <a:endParaRPr lang="en-US">
              <a:latin typeface="Calibri" pitchFamily="34" charset="0"/>
            </a:endParaRPr>
          </a:p>
        </p:txBody>
      </p:sp>
      <p:graphicFrame>
        <p:nvGraphicFramePr>
          <p:cNvPr id="27" name="Diagram 26"/>
          <p:cNvGraphicFramePr/>
          <p:nvPr>
            <p:extLst>
              <p:ext uri="{D42A27DB-BD31-4B8C-83A1-F6EECF244321}">
                <p14:modId xmlns:p14="http://schemas.microsoft.com/office/powerpoint/2010/main" xmlns="" val="2847791760"/>
              </p:ext>
            </p:extLst>
          </p:nvPr>
        </p:nvGraphicFramePr>
        <p:xfrm>
          <a:off x="242702" y="457200"/>
          <a:ext cx="8215498" cy="5638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8" name="Oval 27"/>
          <p:cNvSpPr/>
          <p:nvPr/>
        </p:nvSpPr>
        <p:spPr>
          <a:xfrm>
            <a:off x="3276600" y="2362200"/>
            <a:ext cx="1981200" cy="138153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WRD    </a:t>
            </a:r>
            <a:r>
              <a:rPr lang="en-US" sz="1600" b="1" dirty="0">
                <a:solidFill>
                  <a:schemeClr val="tx1"/>
                </a:solidFill>
              </a:rPr>
              <a:t>e-Governance</a:t>
            </a:r>
          </a:p>
        </p:txBody>
      </p:sp>
      <p:sp>
        <p:nvSpPr>
          <p:cNvPr id="29" name="TextBox 28"/>
          <p:cNvSpPr txBox="1"/>
          <p:nvPr/>
        </p:nvSpPr>
        <p:spPr>
          <a:xfrm>
            <a:off x="1541488" y="0"/>
            <a:ext cx="4865434" cy="584775"/>
          </a:xfrm>
          <a:prstGeom prst="rect">
            <a:avLst/>
          </a:prstGeom>
        </p:spPr>
        <p:txBody>
          <a:bodyPr wrap="square">
            <a:spAutoFit/>
          </a:bodyPr>
          <a:lstStyle>
            <a:defPPr>
              <a:defRPr lang="en-US"/>
            </a:defPPr>
            <a:lvl1pPr>
              <a:defRPr sz="3200" b="1" i="1">
                <a:solidFill>
                  <a:schemeClr val="bg1"/>
                </a:solidFill>
              </a:defRPr>
            </a:lvl1pPr>
          </a:lstStyle>
          <a:p>
            <a:r>
              <a:rPr lang="en-US" dirty="0"/>
              <a:t>Total Digital Smart Solution</a:t>
            </a:r>
          </a:p>
        </p:txBody>
      </p:sp>
    </p:spTree>
    <p:extLst>
      <p:ext uri="{BB962C8B-B14F-4D97-AF65-F5344CB8AC3E}">
        <p14:creationId xmlns:p14="http://schemas.microsoft.com/office/powerpoint/2010/main" xmlns="" val="3735415224"/>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6408</TotalTime>
  <Words>4650</Words>
  <Application>Microsoft Office PowerPoint</Application>
  <PresentationFormat>On-screen Show (4:3)</PresentationFormat>
  <Paragraphs>723</Paragraphs>
  <Slides>79</Slides>
  <Notes>4</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Office Theme</vt:lpstr>
      <vt:lpstr>Slide 1</vt:lpstr>
      <vt:lpstr>Slide 2</vt:lpstr>
      <vt:lpstr>Slide 3</vt:lpstr>
      <vt:lpstr>Slide 4</vt:lpstr>
      <vt:lpstr>Slide 5</vt:lpstr>
      <vt:lpstr>Our Business areas</vt:lpstr>
      <vt:lpstr>Slide 7</vt:lpstr>
      <vt:lpstr>Slide 8</vt:lpstr>
      <vt:lpstr>Slide 9</vt:lpstr>
      <vt:lpstr>Slide 10</vt:lpstr>
      <vt:lpstr>Slide 11</vt:lpstr>
      <vt:lpstr>Slide 12</vt:lpstr>
      <vt:lpstr>Slide 13</vt:lpstr>
      <vt:lpstr>  E-Governance </vt:lpstr>
      <vt:lpstr>Slide 15</vt:lpstr>
      <vt:lpstr>Slide 16</vt:lpstr>
      <vt:lpstr>Products &amp; Systems</vt:lpstr>
      <vt:lpstr>Slide 18</vt:lpstr>
      <vt:lpstr>Slide 19</vt:lpstr>
      <vt:lpstr>Slide 20</vt:lpstr>
      <vt:lpstr>Slide 21</vt:lpstr>
      <vt:lpstr>Slide 22</vt:lpstr>
      <vt:lpstr>Slide 23</vt:lpstr>
      <vt:lpstr>Slide 24</vt:lpstr>
      <vt:lpstr>Slide 25</vt:lpstr>
      <vt:lpstr>Auto Flow Gates for Canal Networks</vt:lpstr>
      <vt:lpstr>Slide 27</vt:lpstr>
      <vt:lpstr>Slide 28</vt:lpstr>
      <vt:lpstr>Slide 29</vt:lpstr>
      <vt:lpstr>Slide 30</vt:lpstr>
      <vt:lpstr>Slide 31</vt:lpstr>
      <vt:lpstr>Slide 32</vt:lpstr>
      <vt:lpstr>Slide 33</vt:lpstr>
      <vt:lpstr>Success Stories</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Base Map</vt:lpstr>
      <vt:lpstr>Thematic Layer-Geomorphology</vt:lpstr>
      <vt:lpstr>Slide 72</vt:lpstr>
      <vt:lpstr>Slide 73</vt:lpstr>
      <vt:lpstr>Slide 74</vt:lpstr>
      <vt:lpstr>Slide 75</vt:lpstr>
      <vt:lpstr>Slide 76</vt:lpstr>
      <vt:lpstr>Slide 77</vt:lpstr>
      <vt:lpstr>Slide 78</vt:lpstr>
      <vt:lpstr>Slide 79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akbansal</cp:lastModifiedBy>
  <cp:revision>111</cp:revision>
  <cp:lastPrinted>2016-11-06T18:10:01Z</cp:lastPrinted>
  <dcterms:created xsi:type="dcterms:W3CDTF">2006-08-16T00:00:00Z</dcterms:created>
  <dcterms:modified xsi:type="dcterms:W3CDTF">2016-11-16T10:13:55Z</dcterms:modified>
</cp:coreProperties>
</file>